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5"/>
  </p:notesMasterIdLst>
  <p:sldIdLst>
    <p:sldId id="256" r:id="rId2"/>
    <p:sldId id="275" r:id="rId3"/>
    <p:sldId id="276" r:id="rId4"/>
    <p:sldId id="263" r:id="rId5"/>
    <p:sldId id="274" r:id="rId6"/>
    <p:sldId id="284" r:id="rId7"/>
    <p:sldId id="268" r:id="rId8"/>
    <p:sldId id="272" r:id="rId9"/>
    <p:sldId id="273" r:id="rId10"/>
    <p:sldId id="282" r:id="rId11"/>
    <p:sldId id="277" r:id="rId12"/>
    <p:sldId id="278" r:id="rId13"/>
    <p:sldId id="279" r:id="rId14"/>
    <p:sldId id="280" r:id="rId15"/>
    <p:sldId id="281" r:id="rId16"/>
    <p:sldId id="267" r:id="rId17"/>
    <p:sldId id="283" r:id="rId18"/>
    <p:sldId id="261" r:id="rId19"/>
    <p:sldId id="264" r:id="rId20"/>
    <p:sldId id="265" r:id="rId21"/>
    <p:sldId id="266" r:id="rId22"/>
    <p:sldId id="270" r:id="rId23"/>
    <p:sldId id="269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45"/>
    <p:restoredTop sz="94519"/>
  </p:normalViewPr>
  <p:slideViewPr>
    <p:cSldViewPr snapToGrid="0" snapToObjects="1">
      <p:cViewPr varScale="1">
        <p:scale>
          <a:sx n="107" d="100"/>
          <a:sy n="107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3BDD-4B6F-4545-BAD7-07E2FEF6A638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910D-D729-E540-A85F-4133B9E88A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95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SFSS0900" charset="0"/>
              </a:rPr>
              <a:t>Intuitivement on comprend que la </a:t>
            </a:r>
            <a:r>
              <a:rPr lang="fr-FR" dirty="0" err="1" smtClean="0">
                <a:latin typeface="SFSS0900" charset="0"/>
              </a:rPr>
              <a:t>réponse</a:t>
            </a:r>
            <a:r>
              <a:rPr lang="fr-FR" dirty="0" smtClean="0">
                <a:latin typeface="SFSS0900" charset="0"/>
              </a:rPr>
              <a:t> </a:t>
            </a:r>
            <a:r>
              <a:rPr lang="fr-FR" dirty="0" err="1" smtClean="0">
                <a:latin typeface="SFSS0900" charset="0"/>
              </a:rPr>
              <a:t>dépendra</a:t>
            </a:r>
            <a:r>
              <a:rPr lang="fr-FR" dirty="0" smtClean="0">
                <a:latin typeface="SFSS0900" charset="0"/>
              </a:rPr>
              <a:t> de la valeur de l’</a:t>
            </a:r>
            <a:r>
              <a:rPr lang="fr-FR" dirty="0" err="1" smtClean="0">
                <a:latin typeface="SFSS0900" charset="0"/>
              </a:rPr>
              <a:t>écart</a:t>
            </a:r>
            <a:r>
              <a:rPr lang="fr-FR" dirty="0" smtClean="0">
                <a:latin typeface="SFSS0900" charset="0"/>
              </a:rPr>
              <a:t> mais </a:t>
            </a:r>
            <a:endParaRPr lang="fr-FR" dirty="0" smtClean="0"/>
          </a:p>
          <a:p>
            <a:r>
              <a:rPr lang="fr-FR" dirty="0" smtClean="0">
                <a:latin typeface="SFSS0900" charset="0"/>
              </a:rPr>
              <a:t>aussi de la taille </a:t>
            </a:r>
            <a:r>
              <a:rPr lang="fr-FR" dirty="0" smtClean="0">
                <a:latin typeface="SFSI0900" charset="0"/>
              </a:rPr>
              <a:t>N </a:t>
            </a:r>
            <a:r>
              <a:rPr lang="fr-FR" dirty="0" smtClean="0">
                <a:latin typeface="SFSS0900" charset="0"/>
              </a:rPr>
              <a:t>de l’</a:t>
            </a:r>
            <a:r>
              <a:rPr lang="fr-FR" dirty="0" err="1" smtClean="0">
                <a:latin typeface="SFSS0900" charset="0"/>
              </a:rPr>
              <a:t>échantillon</a:t>
            </a:r>
            <a:r>
              <a:rPr lang="fr-FR" dirty="0" smtClean="0">
                <a:latin typeface="SFSS0900" charset="0"/>
              </a:rPr>
              <a:t> de test.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49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950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89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20.png"/><Relationship Id="rId6" Type="http://schemas.openxmlformats.org/officeDocument/2006/relationships/hyperlink" Target="https://fr.wikipedia.org/wiki/Variable_al%C3%A9atoir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310.png"/><Relationship Id="rId5" Type="http://schemas.openxmlformats.org/officeDocument/2006/relationships/image" Target="../media/image320.png"/><Relationship Id="rId6" Type="http://schemas.openxmlformats.org/officeDocument/2006/relationships/image" Target="../media/image330.png"/><Relationship Id="rId7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Statistique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19561" y="397533"/>
            <a:ext cx="7729728" cy="1188720"/>
          </a:xfrm>
        </p:spPr>
        <p:txBody>
          <a:bodyPr/>
          <a:lstStyle/>
          <a:p>
            <a:r>
              <a:rPr lang="fr-FR" dirty="0" smtClean="0"/>
              <a:t>Théorème central limite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048021" y="2231164"/>
            <a:ext cx="100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Le théorème central limite </a:t>
            </a:r>
            <a:r>
              <a:rPr lang="fr-FR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établit </a:t>
            </a:r>
            <a:r>
              <a:rPr lang="fr-FR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la </a:t>
            </a:r>
            <a:r>
              <a:rPr lang="fr-FR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convergence en loi</a:t>
            </a:r>
            <a:r>
              <a:rPr lang="fr-FR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</a:t>
            </a:r>
            <a:r>
              <a:rPr lang="fr-FR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 </a:t>
            </a:r>
            <a:r>
              <a:rPr lang="fr-FR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la somme d'une suite </a:t>
            </a:r>
            <a:r>
              <a:rPr lang="fr-FR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de variables aléatoires </a:t>
            </a:r>
            <a:r>
              <a:rPr lang="fr-FR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vers </a:t>
            </a:r>
            <a:r>
              <a:rPr lang="fr-FR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la loi normale</a:t>
            </a:r>
            <a:r>
              <a:rPr lang="fr-FR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 </a:t>
            </a:r>
            <a:endParaRPr lang="fr-FR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972" y="3545830"/>
            <a:ext cx="4310333" cy="291284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4606724" y="4815068"/>
            <a:ext cx="2222339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826642" y="3946966"/>
            <a:ext cx="178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Très grand nombre d’essais</a:t>
            </a:r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219561" y="4445736"/>
            <a:ext cx="178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Loi quelconque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71215" y="1808024"/>
            <a:ext cx="1218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u="sng" dirty="0" smtClean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Enoncé :</a:t>
            </a:r>
            <a:endParaRPr lang="fr-FR" u="sng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3904" y="46941"/>
            <a:ext cx="7729728" cy="1188720"/>
          </a:xfrm>
        </p:spPr>
        <p:txBody>
          <a:bodyPr/>
          <a:lstStyle/>
          <a:p>
            <a:r>
              <a:rPr lang="fr-FR" dirty="0"/>
              <a:t>Test d’hypothèse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1506022"/>
            <a:ext cx="370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>
                <a:latin typeface="Calibri" charset="0"/>
                <a:ea typeface="Calibri" charset="0"/>
                <a:cs typeface="Calibri" charset="0"/>
              </a:rPr>
              <a:t>Etude d’un cas: </a:t>
            </a:r>
            <a:endParaRPr lang="fr-FR" u="sng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1912" y="213908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SFSI0900" charset="0"/>
              </a:rPr>
              <a:t>Les moteurs des appareils </a:t>
            </a:r>
            <a:r>
              <a:rPr lang="fr-FR" dirty="0" err="1">
                <a:latin typeface="SFSI0900" charset="0"/>
              </a:rPr>
              <a:t>électroménagers</a:t>
            </a:r>
            <a:r>
              <a:rPr lang="fr-FR" dirty="0">
                <a:latin typeface="SFSI0900" charset="0"/>
              </a:rPr>
              <a:t> </a:t>
            </a:r>
            <a:r>
              <a:rPr lang="fr-FR" dirty="0" smtClean="0">
                <a:latin typeface="SFSI0900" charset="0"/>
              </a:rPr>
              <a:t>d’une marque M ont </a:t>
            </a:r>
            <a:r>
              <a:rPr lang="fr-FR" dirty="0">
                <a:latin typeface="SFSI0900" charset="0"/>
              </a:rPr>
              <a:t>une </a:t>
            </a:r>
            <a:r>
              <a:rPr lang="fr-FR" dirty="0" err="1">
                <a:latin typeface="SFSI0900" charset="0"/>
              </a:rPr>
              <a:t>durée</a:t>
            </a:r>
            <a:r>
              <a:rPr lang="fr-FR" dirty="0">
                <a:latin typeface="SFSI0900" charset="0"/>
              </a:rPr>
              <a:t> de vie moyenne de </a:t>
            </a:r>
            <a:r>
              <a:rPr lang="fr-FR" dirty="0" smtClean="0">
                <a:latin typeface="CMMI9" charset="0"/>
              </a:rPr>
              <a:t>μ</a:t>
            </a:r>
            <a:r>
              <a:rPr lang="fr-FR" sz="800" dirty="0">
                <a:latin typeface="SFSI0600" charset="0"/>
              </a:rPr>
              <a:t>0</a:t>
            </a:r>
            <a:r>
              <a:rPr lang="fr-FR" sz="800" dirty="0" smtClean="0">
                <a:latin typeface="SFSI0600" charset="0"/>
              </a:rPr>
              <a:t> </a:t>
            </a:r>
            <a:r>
              <a:rPr lang="fr-FR" dirty="0">
                <a:latin typeface="CMSS9" charset="0"/>
              </a:rPr>
              <a:t>= </a:t>
            </a:r>
            <a:r>
              <a:rPr lang="fr-FR" dirty="0">
                <a:latin typeface="SFSS0900" charset="0"/>
              </a:rPr>
              <a:t>3000 </a:t>
            </a:r>
            <a:r>
              <a:rPr lang="fr-FR" dirty="0" smtClean="0">
                <a:latin typeface="SFSI0900" charset="0"/>
              </a:rPr>
              <a:t>h </a:t>
            </a:r>
            <a:r>
              <a:rPr lang="fr-FR" dirty="0">
                <a:latin typeface="SFSI0900" charset="0"/>
              </a:rPr>
              <a:t>avec un </a:t>
            </a:r>
            <a:r>
              <a:rPr lang="fr-FR" dirty="0" err="1">
                <a:latin typeface="SFSI0900" charset="0"/>
              </a:rPr>
              <a:t>écart-type</a:t>
            </a:r>
            <a:r>
              <a:rPr lang="fr-FR" dirty="0">
                <a:latin typeface="SFSI0900" charset="0"/>
              </a:rPr>
              <a:t> </a:t>
            </a:r>
            <a:r>
              <a:rPr lang="fr-FR" dirty="0" smtClean="0">
                <a:latin typeface="CMMI9" charset="0"/>
              </a:rPr>
              <a:t>σ</a:t>
            </a:r>
            <a:r>
              <a:rPr lang="fr-FR" sz="800" dirty="0">
                <a:latin typeface="SFSI0600" charset="0"/>
              </a:rPr>
              <a:t>0</a:t>
            </a:r>
            <a:r>
              <a:rPr lang="fr-FR" sz="800" dirty="0" smtClean="0">
                <a:latin typeface="SFSI0600" charset="0"/>
              </a:rPr>
              <a:t> </a:t>
            </a:r>
            <a:r>
              <a:rPr lang="fr-FR" dirty="0">
                <a:latin typeface="CMSS9" charset="0"/>
              </a:rPr>
              <a:t>= </a:t>
            </a:r>
            <a:r>
              <a:rPr lang="fr-FR" dirty="0">
                <a:latin typeface="SFSS0900" charset="0"/>
              </a:rPr>
              <a:t>150 </a:t>
            </a:r>
            <a:r>
              <a:rPr lang="fr-FR" dirty="0" smtClean="0">
                <a:latin typeface="SFSI0900" charset="0"/>
              </a:rPr>
              <a:t>h.</a:t>
            </a:r>
          </a:p>
          <a:p>
            <a:r>
              <a:rPr lang="fr-FR" dirty="0">
                <a:latin typeface="SFSI0900" charset="0"/>
              </a:rPr>
              <a:t/>
            </a:r>
            <a:br>
              <a:rPr lang="fr-FR" dirty="0">
                <a:latin typeface="SFSI0900" charset="0"/>
              </a:rPr>
            </a:br>
            <a:r>
              <a:rPr lang="fr-FR" dirty="0">
                <a:latin typeface="SFSI0900" charset="0"/>
              </a:rPr>
              <a:t>A la suite d’une modification dans la fabrication des moteurs, le fabricant affirme que les nouveaux moteurs ont une </a:t>
            </a:r>
            <a:r>
              <a:rPr lang="fr-FR" dirty="0" err="1">
                <a:latin typeface="SFSI0900" charset="0"/>
              </a:rPr>
              <a:t>durée</a:t>
            </a:r>
            <a:r>
              <a:rPr lang="fr-FR" dirty="0">
                <a:latin typeface="SFSI0900" charset="0"/>
              </a:rPr>
              <a:t> de vie moyenne </a:t>
            </a:r>
            <a:r>
              <a:rPr lang="fr-FR" dirty="0" err="1">
                <a:latin typeface="SFSI0900" charset="0"/>
              </a:rPr>
              <a:t>supérieure</a:t>
            </a:r>
            <a:r>
              <a:rPr lang="fr-FR" dirty="0">
                <a:latin typeface="SFSI0900" charset="0"/>
              </a:rPr>
              <a:t> à celle des anciens. </a:t>
            </a:r>
            <a:endParaRPr lang="fr-FR" dirty="0">
              <a:effectLst/>
            </a:endParaRPr>
          </a:p>
        </p:txBody>
      </p:sp>
      <p:pic>
        <p:nvPicPr>
          <p:cNvPr id="6145" name="Picture 1" descr="age22image1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80" y="1506022"/>
            <a:ext cx="2256553" cy="16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ge22image1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633" y="1506022"/>
            <a:ext cx="2200181" cy="16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age22image1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80" y="3156158"/>
            <a:ext cx="2256553" cy="16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" descr="age22image1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447" y="3156158"/>
            <a:ext cx="2256553" cy="16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" descr="age22image1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446" y="4848572"/>
            <a:ext cx="2256553" cy="16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" descr="age22image1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79" y="4822449"/>
            <a:ext cx="2256553" cy="169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08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5" y="300024"/>
            <a:ext cx="7729728" cy="1188720"/>
          </a:xfrm>
        </p:spPr>
        <p:txBody>
          <a:bodyPr/>
          <a:lstStyle/>
          <a:p>
            <a:r>
              <a:rPr lang="fr-FR" dirty="0"/>
              <a:t>Test d’hypothèse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05312" y="1829188"/>
            <a:ext cx="11353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On teste un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échantillon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de N = 50 nouveaux moteurs. On note X</a:t>
            </a:r>
            <a:r>
              <a:rPr kumimoji="0" lang="fr-FR" altLang="fr-FR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les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durées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de vie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observées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fr-FR" altLang="fr-FR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On calcule la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durée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de vie moyenne (empirique) des nouveaux moteurs 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170" name="Picture 2" descr="age22image61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2076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age22image63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19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ge22image75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19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age22image77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19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62087" y="45363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err="1">
                <a:latin typeface="SFSX0800" charset="0"/>
              </a:rPr>
              <a:t>Référence</a:t>
            </a:r>
            <a:r>
              <a:rPr lang="fr-FR" dirty="0">
                <a:latin typeface="SFSX0800" charset="0"/>
              </a:rPr>
              <a:t> : </a:t>
            </a:r>
            <a:r>
              <a:rPr lang="fr-FR" dirty="0">
                <a:latin typeface="SFSS0800" charset="0"/>
              </a:rPr>
              <a:t>anciens moteurs</a:t>
            </a:r>
            <a:br>
              <a:rPr lang="fr-FR" dirty="0">
                <a:latin typeface="SFSS0800" charset="0"/>
              </a:rPr>
            </a:br>
            <a:r>
              <a:rPr lang="fr-FR" dirty="0" err="1">
                <a:latin typeface="SFSS0800" charset="0"/>
              </a:rPr>
              <a:t>Durée</a:t>
            </a:r>
            <a:r>
              <a:rPr lang="fr-FR" dirty="0">
                <a:latin typeface="SFSS0800" charset="0"/>
              </a:rPr>
              <a:t> de vie moyenne : </a:t>
            </a:r>
            <a:r>
              <a:rPr lang="fr-FR" dirty="0" err="1">
                <a:latin typeface="CMMI8" charset="0"/>
              </a:rPr>
              <a:t>μ</a:t>
            </a:r>
            <a:r>
              <a:rPr lang="fr-FR" sz="800" dirty="0" err="1">
                <a:latin typeface="SFSI0600" charset="0"/>
              </a:rPr>
              <a:t>r</a:t>
            </a:r>
            <a:r>
              <a:rPr lang="fr-FR" sz="800" dirty="0">
                <a:latin typeface="SFSI0600" charset="0"/>
              </a:rPr>
              <a:t> </a:t>
            </a:r>
            <a:r>
              <a:rPr lang="fr-FR" dirty="0">
                <a:latin typeface="SFSS0800" charset="0"/>
              </a:rPr>
              <a:t>=3000 h, </a:t>
            </a:r>
            <a:r>
              <a:rPr lang="fr-FR" dirty="0" err="1">
                <a:latin typeface="CMMI8" charset="0"/>
              </a:rPr>
              <a:t>σ</a:t>
            </a:r>
            <a:r>
              <a:rPr lang="fr-FR" sz="800" dirty="0" err="1">
                <a:latin typeface="SFSI0600" charset="0"/>
              </a:rPr>
              <a:t>r</a:t>
            </a:r>
            <a:r>
              <a:rPr lang="fr-FR" sz="800" dirty="0">
                <a:latin typeface="SFSI0600" charset="0"/>
              </a:rPr>
              <a:t> </a:t>
            </a:r>
            <a:r>
              <a:rPr lang="fr-FR" dirty="0">
                <a:latin typeface="CMSS8" charset="0"/>
              </a:rPr>
              <a:t>= </a:t>
            </a:r>
            <a:r>
              <a:rPr lang="fr-FR" dirty="0">
                <a:latin typeface="SFSS0800" charset="0"/>
              </a:rPr>
              <a:t>150 h. </a:t>
            </a:r>
            <a:endParaRPr lang="fr-FR" dirty="0">
              <a:effectLst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2087" y="540317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>
                <a:latin typeface="SFSX0800" charset="0"/>
              </a:rPr>
              <a:t>Echantillon : </a:t>
            </a:r>
            <a:r>
              <a:rPr lang="fr-FR" dirty="0">
                <a:latin typeface="SFSS0800" charset="0"/>
              </a:rPr>
              <a:t>50 nouveaux moteurs</a:t>
            </a:r>
            <a:br>
              <a:rPr lang="fr-FR" dirty="0">
                <a:latin typeface="SFSS0800" charset="0"/>
              </a:rPr>
            </a:br>
            <a:r>
              <a:rPr lang="fr-FR" dirty="0" err="1">
                <a:latin typeface="SFSS0800" charset="0"/>
              </a:rPr>
              <a:t>Durée</a:t>
            </a:r>
            <a:r>
              <a:rPr lang="fr-FR" dirty="0">
                <a:latin typeface="SFSS0800" charset="0"/>
              </a:rPr>
              <a:t> de vie moyenne empirique (</a:t>
            </a:r>
            <a:r>
              <a:rPr lang="fr-FR" dirty="0" err="1">
                <a:latin typeface="SFSS0800" charset="0"/>
              </a:rPr>
              <a:t>observée</a:t>
            </a:r>
            <a:r>
              <a:rPr lang="fr-FR" dirty="0">
                <a:latin typeface="SFSS0800" charset="0"/>
              </a:rPr>
              <a:t>) : </a:t>
            </a:r>
            <a:r>
              <a:rPr lang="fr-FR" dirty="0">
                <a:latin typeface="SFSI0800" charset="0"/>
              </a:rPr>
              <a:t>X</a:t>
            </a:r>
            <a:r>
              <a:rPr lang="fr-FR" dirty="0">
                <a:latin typeface="CMSS8" charset="0"/>
              </a:rPr>
              <a:t> </a:t>
            </a:r>
            <a:r>
              <a:rPr lang="fr-FR" dirty="0" smtClean="0">
                <a:latin typeface="CMSS8" charset="0"/>
              </a:rPr>
              <a:t>= </a:t>
            </a:r>
            <a:r>
              <a:rPr lang="fr-FR" dirty="0" smtClean="0">
                <a:latin typeface="SFSS0800" charset="0"/>
              </a:rPr>
              <a:t>3040,3 </a:t>
            </a:r>
            <a:r>
              <a:rPr lang="fr-FR" dirty="0">
                <a:latin typeface="SFSS0800" charset="0"/>
              </a:rPr>
              <a:t>h</a:t>
            </a:r>
            <a:r>
              <a:rPr lang="fr-FR" dirty="0">
                <a:solidFill>
                  <a:srgbClr val="0000FF"/>
                </a:solidFill>
                <a:latin typeface="SFSS0800" charset="0"/>
              </a:rPr>
              <a:t> </a:t>
            </a:r>
            <a:endParaRPr lang="fr-FR" dirty="0"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5312" y="6172893"/>
            <a:ext cx="1009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SFSX0900" charset="0"/>
              </a:rPr>
              <a:t>Hypothèse</a:t>
            </a:r>
            <a:r>
              <a:rPr lang="fr-FR" dirty="0">
                <a:latin typeface="SFSX0900" charset="0"/>
              </a:rPr>
              <a:t> </a:t>
            </a:r>
            <a:r>
              <a:rPr lang="fr-FR" dirty="0">
                <a:latin typeface="SFSI0900" charset="0"/>
              </a:rPr>
              <a:t>H</a:t>
            </a:r>
            <a:r>
              <a:rPr lang="fr-FR" sz="800" dirty="0">
                <a:latin typeface="SFSS0600" charset="0"/>
              </a:rPr>
              <a:t>0 </a:t>
            </a:r>
            <a:r>
              <a:rPr lang="fr-FR" dirty="0">
                <a:latin typeface="SFSX0900" charset="0"/>
              </a:rPr>
              <a:t>: </a:t>
            </a:r>
            <a:r>
              <a:rPr lang="fr-FR" dirty="0">
                <a:latin typeface="SFSS0900" charset="0"/>
              </a:rPr>
              <a:t>le nouveau </a:t>
            </a:r>
            <a:r>
              <a:rPr lang="fr-FR" dirty="0" err="1">
                <a:latin typeface="SFSS0900" charset="0"/>
              </a:rPr>
              <a:t>procéde</a:t>
            </a:r>
            <a:r>
              <a:rPr lang="fr-FR" dirty="0">
                <a:latin typeface="SFSS0900" charset="0"/>
              </a:rPr>
              <a:t>́ </a:t>
            </a:r>
            <a:r>
              <a:rPr lang="fr-FR" dirty="0">
                <a:latin typeface="SFSI0900" charset="0"/>
              </a:rPr>
              <a:t>ne change pas </a:t>
            </a:r>
            <a:r>
              <a:rPr lang="fr-FR" dirty="0">
                <a:latin typeface="SFSS0900" charset="0"/>
              </a:rPr>
              <a:t>la </a:t>
            </a:r>
            <a:r>
              <a:rPr lang="fr-FR" dirty="0" err="1">
                <a:latin typeface="SFSS0900" charset="0"/>
              </a:rPr>
              <a:t>durée</a:t>
            </a:r>
            <a:r>
              <a:rPr lang="fr-FR" dirty="0">
                <a:latin typeface="SFSS0900" charset="0"/>
              </a:rPr>
              <a:t> de vie moyenne </a:t>
            </a:r>
            <a:endParaRPr lang="fr-FR" dirty="0" smtClean="0">
              <a:latin typeface="SFSS0900" charset="0"/>
            </a:endParaRPr>
          </a:p>
          <a:p>
            <a:r>
              <a:rPr lang="fr-FR" dirty="0" err="1" smtClean="0">
                <a:latin typeface="SFSX0900" charset="0"/>
              </a:rPr>
              <a:t>Hypothèse</a:t>
            </a:r>
            <a:r>
              <a:rPr lang="fr-FR" dirty="0" smtClean="0">
                <a:latin typeface="SFSX0900" charset="0"/>
              </a:rPr>
              <a:t> </a:t>
            </a:r>
            <a:r>
              <a:rPr lang="fr-FR" dirty="0">
                <a:latin typeface="SFSI0900" charset="0"/>
              </a:rPr>
              <a:t>H</a:t>
            </a:r>
            <a:r>
              <a:rPr lang="fr-FR" sz="800" dirty="0">
                <a:latin typeface="SFSS0600" charset="0"/>
              </a:rPr>
              <a:t>1 </a:t>
            </a:r>
            <a:r>
              <a:rPr lang="fr-FR" dirty="0">
                <a:latin typeface="SFSX0900" charset="0"/>
              </a:rPr>
              <a:t>: </a:t>
            </a:r>
            <a:r>
              <a:rPr lang="fr-FR" dirty="0">
                <a:latin typeface="SFSS0900" charset="0"/>
              </a:rPr>
              <a:t>le nouveau </a:t>
            </a:r>
            <a:r>
              <a:rPr lang="fr-FR" dirty="0" err="1">
                <a:latin typeface="SFSS0900" charset="0"/>
              </a:rPr>
              <a:t>procéde</a:t>
            </a:r>
            <a:r>
              <a:rPr lang="fr-FR" dirty="0">
                <a:latin typeface="SFSS0900" charset="0"/>
              </a:rPr>
              <a:t>́ </a:t>
            </a:r>
            <a:r>
              <a:rPr lang="fr-FR" dirty="0">
                <a:latin typeface="SFSI0900" charset="0"/>
              </a:rPr>
              <a:t>augmente </a:t>
            </a:r>
            <a:r>
              <a:rPr lang="fr-FR" dirty="0">
                <a:latin typeface="SFSS0900" charset="0"/>
              </a:rPr>
              <a:t>la </a:t>
            </a:r>
            <a:r>
              <a:rPr lang="fr-FR" dirty="0" err="1">
                <a:latin typeface="SFSS0900" charset="0"/>
              </a:rPr>
              <a:t>durée</a:t>
            </a:r>
            <a:r>
              <a:rPr lang="fr-FR" dirty="0">
                <a:latin typeface="SFSS0900" charset="0"/>
              </a:rPr>
              <a:t> de vie moyenne </a:t>
            </a:r>
            <a:endParaRPr lang="fr-FR" dirty="0">
              <a:effectLst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891038" y="3690845"/>
            <a:ext cx="1031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altLang="fr-FR" dirty="0">
                <a:latin typeface="Arial" charset="0"/>
              </a:rPr>
              <a:t>Question : les nouveaux moteurs apportent-ils une </a:t>
            </a:r>
            <a:r>
              <a:rPr lang="fr-FR" altLang="fr-FR" dirty="0" err="1">
                <a:latin typeface="Arial" charset="0"/>
              </a:rPr>
              <a:t>amélioration</a:t>
            </a:r>
            <a:r>
              <a:rPr lang="fr-FR" altLang="fr-FR" dirty="0">
                <a:latin typeface="Arial" charset="0"/>
              </a:rPr>
              <a:t> statistiquement significative dans la duré de vie des appareils </a:t>
            </a:r>
            <a:r>
              <a:rPr lang="fr-FR" altLang="fr-FR" dirty="0" err="1">
                <a:latin typeface="Arial" charset="0"/>
              </a:rPr>
              <a:t>électroménagers</a:t>
            </a:r>
            <a:r>
              <a:rPr lang="fr-FR" altLang="fr-FR" dirty="0">
                <a:latin typeface="Arial" charset="0"/>
              </a:rPr>
              <a:t> ? 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946812" y="2800799"/>
                <a:ext cx="2547364" cy="78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𝑋</m:t>
                          </m:r>
                        </m:e>
                      </m:acc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charset="0"/>
                            </a:rPr>
                            <m:t>50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latin typeface="Cambria Math" charset="0"/>
                            </a:rPr>
                            <m:t>50</m:t>
                          </m:r>
                        </m:sup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charset="0"/>
                            </a:rPr>
                            <m:t>=3040,3 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h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12" y="2800799"/>
                <a:ext cx="2547364" cy="7827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94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7987" y="235487"/>
            <a:ext cx="7729728" cy="1188720"/>
          </a:xfrm>
        </p:spPr>
        <p:txBody>
          <a:bodyPr/>
          <a:lstStyle/>
          <a:p>
            <a:r>
              <a:rPr lang="fr-FR" dirty="0"/>
              <a:t>Test d’hypothèse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89695" y="1657823"/>
                <a:ext cx="97536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err="1">
                    <a:latin typeface="SFSX0900" charset="0"/>
                  </a:rPr>
                  <a:t>Référence</a:t>
                </a:r>
                <a:r>
                  <a:rPr lang="fr-FR" dirty="0">
                    <a:latin typeface="SFSX0900" charset="0"/>
                  </a:rPr>
                  <a:t> : </a:t>
                </a:r>
                <a:r>
                  <a:rPr lang="fr-FR" dirty="0" err="1">
                    <a:latin typeface="SFSS0900" charset="0"/>
                  </a:rPr>
                  <a:t>durée</a:t>
                </a:r>
                <a:r>
                  <a:rPr lang="fr-FR" dirty="0">
                    <a:latin typeface="SFSS0900" charset="0"/>
                  </a:rPr>
                  <a:t> de vie moyenne des anciens moteurs : </a:t>
                </a:r>
                <a:r>
                  <a:rPr lang="fr-FR" dirty="0" smtClean="0">
                    <a:latin typeface="CMMI9" charset="0"/>
                  </a:rPr>
                  <a:t>μ</a:t>
                </a:r>
                <a:r>
                  <a:rPr lang="fr-FR" sz="800" dirty="0">
                    <a:latin typeface="SFSI0600" charset="0"/>
                  </a:rPr>
                  <a:t>0</a:t>
                </a:r>
                <a:r>
                  <a:rPr lang="fr-FR" sz="800" dirty="0" smtClean="0">
                    <a:latin typeface="SFSI0600" charset="0"/>
                  </a:rPr>
                  <a:t>  </a:t>
                </a:r>
                <a:r>
                  <a:rPr lang="fr-FR" dirty="0">
                    <a:latin typeface="SFSS0900" charset="0"/>
                  </a:rPr>
                  <a:t>=</a:t>
                </a:r>
                <a:r>
                  <a:rPr lang="fr-FR" dirty="0">
                    <a:solidFill>
                      <a:srgbClr val="0000FF"/>
                    </a:solidFill>
                    <a:latin typeface="SFSS0900" charset="0"/>
                  </a:rPr>
                  <a:t>3000 h</a:t>
                </a:r>
                <a:r>
                  <a:rPr lang="fr-FR" dirty="0">
                    <a:latin typeface="SFSS0900" charset="0"/>
                  </a:rPr>
                  <a:t>, </a:t>
                </a:r>
                <a:r>
                  <a:rPr lang="fr-FR" dirty="0" smtClean="0">
                    <a:latin typeface="CMMI9" charset="0"/>
                  </a:rPr>
                  <a:t>σ</a:t>
                </a:r>
                <a:r>
                  <a:rPr lang="fr-FR" sz="800" dirty="0">
                    <a:latin typeface="SFSI0600" charset="0"/>
                  </a:rPr>
                  <a:t>0</a:t>
                </a:r>
                <a:r>
                  <a:rPr lang="fr-FR" sz="800" dirty="0" smtClean="0">
                    <a:latin typeface="SFSI0600" charset="0"/>
                  </a:rPr>
                  <a:t> </a:t>
                </a:r>
                <a:r>
                  <a:rPr lang="fr-FR" dirty="0">
                    <a:latin typeface="CMSS9" charset="0"/>
                  </a:rPr>
                  <a:t>= </a:t>
                </a:r>
                <a:r>
                  <a:rPr lang="fr-FR" dirty="0">
                    <a:latin typeface="SFSS0900" charset="0"/>
                  </a:rPr>
                  <a:t>150 h. </a:t>
                </a:r>
                <a:endParaRPr lang="fr-FR" dirty="0" smtClean="0">
                  <a:latin typeface="SFSS0900" charset="0"/>
                </a:endParaRPr>
              </a:p>
              <a:p>
                <a:r>
                  <a:rPr lang="fr-FR" dirty="0" err="1" smtClean="0">
                    <a:latin typeface="SFSX0900" charset="0"/>
                  </a:rPr>
                  <a:t>Données</a:t>
                </a:r>
                <a:r>
                  <a:rPr lang="fr-FR" dirty="0" smtClean="0">
                    <a:latin typeface="SFSX0900" charset="0"/>
                  </a:rPr>
                  <a:t> </a:t>
                </a:r>
                <a:r>
                  <a:rPr lang="fr-FR" dirty="0">
                    <a:latin typeface="SFSX0900" charset="0"/>
                  </a:rPr>
                  <a:t>: </a:t>
                </a:r>
                <a:r>
                  <a:rPr lang="fr-FR" dirty="0" err="1">
                    <a:latin typeface="SFSS0900" charset="0"/>
                  </a:rPr>
                  <a:t>échantillon</a:t>
                </a:r>
                <a:r>
                  <a:rPr lang="fr-FR" dirty="0">
                    <a:latin typeface="SFSS0900" charset="0"/>
                  </a:rPr>
                  <a:t> de nouveaux moteurs (</a:t>
                </a:r>
                <a:r>
                  <a:rPr lang="fr-FR" dirty="0">
                    <a:latin typeface="SFSI0900" charset="0"/>
                  </a:rPr>
                  <a:t>N </a:t>
                </a:r>
                <a:r>
                  <a:rPr lang="fr-FR" dirty="0">
                    <a:latin typeface="CMSS9" charset="0"/>
                  </a:rPr>
                  <a:t>= </a:t>
                </a:r>
                <a:r>
                  <a:rPr lang="fr-FR" dirty="0">
                    <a:latin typeface="SFSS0900" charset="0"/>
                  </a:rPr>
                  <a:t>50)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fr-FR" dirty="0">
                    <a:latin typeface="CMSS9" charset="0"/>
                  </a:rPr>
                  <a:t> </a:t>
                </a:r>
                <a:r>
                  <a:rPr lang="fr-FR" dirty="0">
                    <a:latin typeface="SFSS0900" charset="0"/>
                  </a:rPr>
                  <a:t>=</a:t>
                </a:r>
                <a:r>
                  <a:rPr lang="fr-FR" dirty="0">
                    <a:solidFill>
                      <a:srgbClr val="0000FF"/>
                    </a:solidFill>
                    <a:latin typeface="SFSS0900" charset="0"/>
                  </a:rPr>
                  <a:t>3040,3 h. </a:t>
                </a:r>
                <a:endParaRPr lang="fr-FR" dirty="0">
                  <a:effectLst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95" y="1657823"/>
                <a:ext cx="9753601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500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28762" y="2765486"/>
                <a:ext cx="10901364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 smtClean="0">
                    <a:latin typeface="SFSS0900" charset="0"/>
                  </a:rPr>
                  <a:t>Comment </a:t>
                </a:r>
                <a:r>
                  <a:rPr lang="fr-FR" dirty="0" err="1">
                    <a:latin typeface="SFSS0900" charset="0"/>
                  </a:rPr>
                  <a:t>décider</a:t>
                </a:r>
                <a:r>
                  <a:rPr lang="fr-FR" dirty="0">
                    <a:latin typeface="SFSS0900" charset="0"/>
                  </a:rPr>
                  <a:t> ? </a:t>
                </a:r>
                <a:r>
                  <a:rPr lang="fr-FR" dirty="0">
                    <a:latin typeface="CMSY9" charset="0"/>
                  </a:rPr>
                  <a:t>⇒ </a:t>
                </a:r>
                <a:r>
                  <a:rPr lang="fr-FR" dirty="0">
                    <a:latin typeface="SFSS0900" charset="0"/>
                  </a:rPr>
                  <a:t>on utilise </a:t>
                </a:r>
                <a:r>
                  <a:rPr lang="fr-FR" dirty="0">
                    <a:latin typeface="SFSI0900" charset="0"/>
                  </a:rPr>
                  <a:t>l’</a:t>
                </a:r>
                <a:r>
                  <a:rPr lang="fr-FR" dirty="0" err="1">
                    <a:latin typeface="SFSI0900" charset="0"/>
                  </a:rPr>
                  <a:t>écart</a:t>
                </a:r>
                <a:r>
                  <a:rPr lang="fr-FR" dirty="0">
                    <a:latin typeface="SFSI0900" charset="0"/>
                  </a:rPr>
                  <a:t> </a:t>
                </a:r>
                <a:r>
                  <a:rPr lang="fr-FR" dirty="0">
                    <a:latin typeface="SFSS0900" charset="0"/>
                  </a:rPr>
                  <a:t>entre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fr-FR" dirty="0">
                    <a:latin typeface="CMSS9" charset="0"/>
                  </a:rPr>
                  <a:t> </a:t>
                </a:r>
                <a:r>
                  <a:rPr lang="fr-FR" dirty="0" smtClean="0">
                    <a:latin typeface="CMSS9" charset="0"/>
                  </a:rPr>
                  <a:t> </a:t>
                </a:r>
                <a:r>
                  <a:rPr lang="fr-FR" dirty="0">
                    <a:latin typeface="SFSS0900" charset="0"/>
                  </a:rPr>
                  <a:t>et la </a:t>
                </a:r>
                <a:r>
                  <a:rPr lang="fr-FR" dirty="0" err="1">
                    <a:latin typeface="SFSS0900" charset="0"/>
                  </a:rPr>
                  <a:t>référence</a:t>
                </a:r>
                <a:r>
                  <a:rPr lang="fr-FR" dirty="0">
                    <a:latin typeface="SFSS0900" charset="0"/>
                  </a:rPr>
                  <a:t> </a:t>
                </a:r>
                <a:r>
                  <a:rPr lang="fr-FR" dirty="0" smtClean="0">
                    <a:latin typeface="CMMI9" charset="0"/>
                  </a:rPr>
                  <a:t>μ</a:t>
                </a:r>
                <a:r>
                  <a:rPr lang="fr-FR" sz="800" dirty="0">
                    <a:latin typeface="SFSI0600" charset="0"/>
                  </a:rPr>
                  <a:t>0</a:t>
                </a:r>
                <a:r>
                  <a:rPr lang="fr-FR" sz="800" dirty="0" smtClean="0">
                    <a:latin typeface="SFSI0600" charset="0"/>
                  </a:rPr>
                  <a:t> </a:t>
                </a:r>
                <a:r>
                  <a:rPr lang="fr-FR" dirty="0">
                    <a:latin typeface="SFSS0900" charset="0"/>
                  </a:rPr>
                  <a:t>: </a:t>
                </a:r>
                <a:endParaRPr lang="fr-FR" dirty="0" smtClean="0">
                  <a:latin typeface="SFSS0900" charset="0"/>
                </a:endParaRPr>
              </a:p>
              <a:p>
                <a:r>
                  <a:rPr lang="fr-FR" dirty="0" smtClean="0">
                    <a:latin typeface="SFSS0900" charset="0"/>
                  </a:rPr>
                  <a:t>Ecart </a:t>
                </a:r>
                <a:r>
                  <a:rPr lang="fr-FR" dirty="0">
                    <a:latin typeface="CMSS9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fr-FR" dirty="0" smtClean="0">
                    <a:latin typeface="CMMI9" charset="0"/>
                  </a:rPr>
                  <a:t>- </a:t>
                </a:r>
                <a:r>
                  <a:rPr lang="fr-FR" dirty="0" err="1">
                    <a:latin typeface="CMMI9" charset="0"/>
                  </a:rPr>
                  <a:t>μ</a:t>
                </a:r>
                <a:r>
                  <a:rPr lang="fr-FR" sz="800" dirty="0" err="1">
                    <a:latin typeface="SFSI0600" charset="0"/>
                  </a:rPr>
                  <a:t>r</a:t>
                </a:r>
                <a:r>
                  <a:rPr lang="fr-FR" dirty="0">
                    <a:latin typeface="CMSS9" charset="0"/>
                  </a:rPr>
                  <a:t>) </a:t>
                </a:r>
                <a:r>
                  <a:rPr lang="fr-FR" dirty="0" smtClean="0">
                    <a:latin typeface="SFSS0900" charset="0"/>
                  </a:rPr>
                  <a:t>faible </a:t>
                </a:r>
                <a:r>
                  <a:rPr lang="fr-FR" dirty="0" smtClean="0">
                    <a:latin typeface="SFSI0900" charset="0"/>
                  </a:rPr>
                  <a:t>H0 </a:t>
                </a:r>
                <a:r>
                  <a:rPr lang="fr-FR" sz="1600" dirty="0" smtClean="0"/>
                  <a:t>est favorisé</a:t>
                </a:r>
                <a:r>
                  <a:rPr lang="fr-FR" dirty="0" smtClean="0">
                    <a:latin typeface="SFSS0900" charset="0"/>
                  </a:rPr>
                  <a:t>. </a:t>
                </a:r>
                <a:endParaRPr lang="fr-FR" dirty="0"/>
              </a:p>
              <a:p>
                <a:r>
                  <a:rPr lang="fr-FR" dirty="0" smtClean="0">
                    <a:latin typeface="SFSS0900" charset="0"/>
                  </a:rPr>
                  <a:t>Ecart</a:t>
                </a:r>
                <a:r>
                  <a:rPr lang="fr-FR" dirty="0" smtClean="0">
                    <a:latin typeface="CMSS9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fr-FR" dirty="0" smtClean="0">
                    <a:latin typeface="CMMI9" charset="0"/>
                  </a:rPr>
                  <a:t> - </a:t>
                </a:r>
                <a:r>
                  <a:rPr lang="fr-FR" dirty="0" err="1" smtClean="0">
                    <a:latin typeface="CMMI9" charset="0"/>
                  </a:rPr>
                  <a:t>μ</a:t>
                </a:r>
                <a:r>
                  <a:rPr lang="fr-FR" sz="800" dirty="0" err="1" smtClean="0">
                    <a:latin typeface="SFSI0600" charset="0"/>
                  </a:rPr>
                  <a:t>r</a:t>
                </a:r>
                <a:r>
                  <a:rPr lang="fr-FR" dirty="0" smtClean="0">
                    <a:latin typeface="CMSS9" charset="0"/>
                  </a:rPr>
                  <a:t>) </a:t>
                </a:r>
                <a:r>
                  <a:rPr lang="fr-FR" dirty="0" smtClean="0">
                    <a:latin typeface="CMMI9" charset="0"/>
                  </a:rPr>
                  <a:t>&gt; </a:t>
                </a:r>
                <a:r>
                  <a:rPr lang="fr-FR" dirty="0" smtClean="0">
                    <a:latin typeface="SFSS0900" charset="0"/>
                  </a:rPr>
                  <a:t>0 et grand</a:t>
                </a:r>
                <a:r>
                  <a:rPr lang="fr-FR" dirty="0" smtClean="0">
                    <a:latin typeface="MSAM10" charset="0"/>
                  </a:rPr>
                  <a:t> </a:t>
                </a:r>
                <a:r>
                  <a:rPr lang="fr-FR" dirty="0" smtClean="0">
                    <a:latin typeface="SFSI0900" charset="0"/>
                  </a:rPr>
                  <a:t>H1</a:t>
                </a:r>
                <a:r>
                  <a:rPr lang="fr-FR" sz="800" dirty="0" smtClean="0">
                    <a:latin typeface="SFSS0600" charset="0"/>
                  </a:rPr>
                  <a:t> </a:t>
                </a:r>
                <a:r>
                  <a:rPr lang="fr-FR" dirty="0"/>
                  <a:t>est favorisé</a:t>
                </a:r>
                <a:r>
                  <a:rPr lang="fr-FR" dirty="0" smtClean="0">
                    <a:latin typeface="SFSS0900" charset="0"/>
                  </a:rPr>
                  <a:t>.</a:t>
                </a:r>
                <a:r>
                  <a:rPr lang="fr-FR" dirty="0">
                    <a:latin typeface="SFSS0900" charset="0"/>
                  </a:rPr>
                  <a:t/>
                </a:r>
                <a:br>
                  <a:rPr lang="fr-FR" dirty="0">
                    <a:latin typeface="SFSS0900" charset="0"/>
                  </a:rPr>
                </a:br>
                <a:r>
                  <a:rPr lang="fr-FR" dirty="0">
                    <a:latin typeface="SFSS0900" charset="0"/>
                  </a:rPr>
                  <a:t/>
                </a:r>
                <a:br>
                  <a:rPr lang="fr-FR" dirty="0">
                    <a:latin typeface="SFSS0900" charset="0"/>
                  </a:rPr>
                </a:br>
                <a:endParaRPr lang="fr-FR" dirty="0">
                  <a:effectLst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2" y="2765486"/>
                <a:ext cx="10901364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503" t="-33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1528762" y="4704146"/>
                <a:ext cx="105320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latin typeface="SFSS0900" charset="0"/>
                  </a:rPr>
                  <a:t>Question : l’</a:t>
                </a:r>
                <a:r>
                  <a:rPr lang="fr-FR" dirty="0" err="1">
                    <a:latin typeface="SFSS0900" charset="0"/>
                  </a:rPr>
                  <a:t>écart</a:t>
                </a:r>
                <a:r>
                  <a:rPr lang="fr-FR" dirty="0">
                    <a:latin typeface="SFSS0900" charset="0"/>
                  </a:rPr>
                  <a:t> observé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fr-FR" dirty="0">
                    <a:latin typeface="CMSY9" charset="0"/>
                  </a:rPr>
                  <a:t>− </a:t>
                </a:r>
                <a:r>
                  <a:rPr lang="fr-FR" dirty="0" smtClean="0">
                    <a:latin typeface="CMMI9" charset="0"/>
                  </a:rPr>
                  <a:t>μ</a:t>
                </a:r>
                <a:r>
                  <a:rPr lang="fr-FR" sz="800" dirty="0">
                    <a:latin typeface="SFSI0600" charset="0"/>
                  </a:rPr>
                  <a:t>0</a:t>
                </a:r>
                <a:r>
                  <a:rPr lang="fr-FR" sz="800" dirty="0" smtClean="0">
                    <a:latin typeface="SFSI0600" charset="0"/>
                  </a:rPr>
                  <a:t> </a:t>
                </a:r>
                <a:r>
                  <a:rPr lang="fr-FR" dirty="0">
                    <a:latin typeface="CMSS9" charset="0"/>
                  </a:rPr>
                  <a:t>= </a:t>
                </a:r>
                <a:r>
                  <a:rPr lang="fr-FR" dirty="0">
                    <a:latin typeface="SFSS0900" charset="0"/>
                  </a:rPr>
                  <a:t>40</a:t>
                </a:r>
                <a:r>
                  <a:rPr lang="fr-FR" dirty="0">
                    <a:latin typeface="CMMI9" charset="0"/>
                  </a:rPr>
                  <a:t>, </a:t>
                </a:r>
                <a:r>
                  <a:rPr lang="fr-FR" dirty="0">
                    <a:latin typeface="SFSS0900" charset="0"/>
                  </a:rPr>
                  <a:t>3 heures est-il « suffisamment grand </a:t>
                </a:r>
                <a:r>
                  <a:rPr lang="fr-FR" dirty="0" smtClean="0">
                    <a:latin typeface="SFSS0900" charset="0"/>
                  </a:rPr>
                  <a:t>» pour </a:t>
                </a:r>
                <a:r>
                  <a:rPr lang="fr-FR" dirty="0">
                    <a:latin typeface="SFSS0900" charset="0"/>
                  </a:rPr>
                  <a:t>rejeter </a:t>
                </a:r>
                <a:r>
                  <a:rPr lang="fr-FR" dirty="0">
                    <a:latin typeface="SFSI0900" charset="0"/>
                  </a:rPr>
                  <a:t>H</a:t>
                </a:r>
                <a:r>
                  <a:rPr lang="fr-FR" sz="800" dirty="0">
                    <a:latin typeface="SFSS0600" charset="0"/>
                  </a:rPr>
                  <a:t>0 </a:t>
                </a:r>
                <a:r>
                  <a:rPr lang="fr-FR" dirty="0">
                    <a:latin typeface="SFSS0900" charset="0"/>
                  </a:rPr>
                  <a:t>? 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2" y="4704146"/>
                <a:ext cx="10532057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21" t="-56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021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7986" y="374384"/>
            <a:ext cx="7729728" cy="1188720"/>
          </a:xfrm>
        </p:spPr>
        <p:txBody>
          <a:bodyPr/>
          <a:lstStyle/>
          <a:p>
            <a:r>
              <a:rPr lang="fr-FR" dirty="0"/>
              <a:t>Test d’hypothèse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11312" y="1915988"/>
            <a:ext cx="1006792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Hypothèse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H</a:t>
            </a:r>
            <a:r>
              <a:rPr kumimoji="0" lang="fr-FR" altLang="fr-FR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: le nouveau </a:t>
            </a:r>
            <a:r>
              <a:rPr kumimoji="0" lang="fr-FR" altLang="fr-F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procédé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ne change pas la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durée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de vie moyenne 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L’</a:t>
            </a:r>
            <a:r>
              <a:rPr kumimoji="0" lang="fr-FR" altLang="fr-F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écart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observé X ̄ −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μr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40, 3 heures est-il suffisamment grand pour rejeter H0 ? 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Sous l’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hypothèse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H</a:t>
            </a:r>
            <a:r>
              <a:rPr kumimoji="0" lang="fr-FR" altLang="fr-FR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, la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durée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de vie d’un moteur testé est une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v.a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 X de moyenne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μr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3000 et d’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écart-type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σr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150 (NB. sa distribution n’est pas connue).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fr-FR" altLang="fr-FR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fr-FR" altLang="fr-FR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fr-FR" altLang="fr-FR" sz="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D’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après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le TLC, sous H</a:t>
            </a:r>
            <a:r>
              <a:rPr kumimoji="0" lang="fr-FR" altLang="fr-FR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, la moyenne X ̄ de l’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échantillon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(avec N = 50 &gt; 30) : 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194" name="Picture 2" descr="age25image59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age25image61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15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ge25image62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age25image64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ge25image66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age25image81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25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60" y="5686967"/>
            <a:ext cx="6611452" cy="672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796495" y="4381629"/>
                <a:ext cx="1377709" cy="391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fr-FR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fr-FR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fr-FR" b="0" i="1" smtClean="0">
                            <a:latin typeface="Cambria Math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dirty="0" smtClean="0"/>
                  <a:t>  </a:t>
                </a:r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495" y="4381629"/>
                <a:ext cx="1377709" cy="391133"/>
              </a:xfrm>
              <a:prstGeom prst="rect">
                <a:avLst/>
              </a:prstGeom>
              <a:blipFill rotWithShape="0">
                <a:blip r:embed="rId6"/>
                <a:stretch>
                  <a:fillRect l="-5752" t="-110938" r="-18584" b="-1734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6271420" y="4397862"/>
                <a:ext cx="1010341" cy="454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 smtClean="0"/>
                  <a:t>Z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b="0" i="1" smtClean="0">
                            <a:latin typeface="Cambria Math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fr-FR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fr-FR" b="0" i="1" smtClean="0">
                            <a:latin typeface="Cambria Math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r>
                      <a:rPr lang="fr-FR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420" y="4397862"/>
                <a:ext cx="1010341" cy="454355"/>
              </a:xfrm>
              <a:prstGeom prst="rect">
                <a:avLst/>
              </a:prstGeom>
              <a:blipFill rotWithShape="0">
                <a:blip r:embed="rId7"/>
                <a:stretch>
                  <a:fillRect l="-14458" t="-69333" r="-10843" b="-8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8378977" y="4427928"/>
            <a:ext cx="3518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se ramène à une variable qui suit une loi normale centrée et réduite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00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339659"/>
            <a:ext cx="7729728" cy="1188720"/>
          </a:xfrm>
        </p:spPr>
        <p:txBody>
          <a:bodyPr/>
          <a:lstStyle/>
          <a:p>
            <a:r>
              <a:rPr lang="fr-FR" dirty="0"/>
              <a:t>Test d’hypothèse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72193" y="6180601"/>
            <a:ext cx="7729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latin typeface="Arial" charset="0"/>
              </a:rPr>
              <a:t>O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rejette l’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hypothèse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H</a:t>
            </a:r>
            <a:r>
              <a:rPr kumimoji="0" lang="fr-FR" altLang="fr-FR" sz="18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0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(avec « 5 chances sur 100 » de se 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tromper)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3479521" y="2588320"/>
                <a:ext cx="19148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𝑍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&gt;1,64</m:t>
                          </m:r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=5%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21" y="2588320"/>
                <a:ext cx="1914883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911" r="-2866" b="-1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018571" y="2455493"/>
            <a:ext cx="2650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La table nous donne :</a:t>
            </a:r>
            <a:endParaRPr lang="fr-FR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2475116" y="4370937"/>
                <a:ext cx="3448893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𝑍</m:t>
                      </m:r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charset="0"/>
                            </a:rPr>
                            <m:t>40,3</m:t>
                          </m:r>
                        </m:num>
                        <m:den>
                          <m:r>
                            <a:rPr lang="fr-FR" b="0" i="1" smtClean="0">
                              <a:latin typeface="Cambria Math" charset="0"/>
                            </a:rPr>
                            <m:t>150/</m:t>
                          </m:r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50</m:t>
                              </m:r>
                            </m:e>
                          </m:rad>
                        </m:den>
                      </m:f>
                      <m:r>
                        <a:rPr lang="fr-FR" b="0" i="1" smtClean="0">
                          <a:latin typeface="Cambria Math" charset="0"/>
                        </a:rPr>
                        <m:t>=1,90&gt;1,64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16" y="4370937"/>
                <a:ext cx="3448893" cy="6043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80" y="4313101"/>
            <a:ext cx="3221620" cy="254489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2878"/>
            <a:ext cx="6320482" cy="261327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74562" y="1923564"/>
            <a:ext cx="230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altLang="fr-FR" dirty="0">
                <a:latin typeface="Arial" charset="0"/>
              </a:rPr>
              <a:t>Si H</a:t>
            </a:r>
            <a:r>
              <a:rPr lang="fr-FR" altLang="fr-FR" baseline="-25000" dirty="0">
                <a:latin typeface="Arial" charset="0"/>
              </a:rPr>
              <a:t>0</a:t>
            </a:r>
            <a:r>
              <a:rPr lang="fr-FR" altLang="fr-FR" dirty="0">
                <a:latin typeface="Arial" charset="0"/>
              </a:rPr>
              <a:t> est vraie </a:t>
            </a:r>
            <a:r>
              <a:rPr lang="fr-FR" altLang="fr-FR" dirty="0" smtClean="0">
                <a:latin typeface="Arial" charset="0"/>
              </a:rPr>
              <a:t>:</a:t>
            </a:r>
            <a:endParaRPr lang="fr-FR" altLang="fr-FR" dirty="0">
              <a:latin typeface="Arial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52983" y="3839008"/>
            <a:ext cx="34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altLang="fr-FR" dirty="0" err="1">
                <a:latin typeface="Calibri" charset="0"/>
                <a:ea typeface="Calibri" charset="0"/>
                <a:cs typeface="Calibri" charset="0"/>
              </a:rPr>
              <a:t>Écart</a:t>
            </a:r>
            <a:r>
              <a:rPr lang="fr-FR" altLang="fr-FR" dirty="0">
                <a:latin typeface="Calibri" charset="0"/>
                <a:ea typeface="Calibri" charset="0"/>
                <a:cs typeface="Calibri" charset="0"/>
              </a:rPr>
              <a:t> observé </a:t>
            </a:r>
            <a:r>
              <a:rPr lang="fr-FR" altLang="fr-FR" dirty="0" smtClean="0">
                <a:latin typeface="Calibri" charset="0"/>
                <a:ea typeface="Calibri" charset="0"/>
                <a:cs typeface="Calibri" charset="0"/>
              </a:rPr>
              <a:t>:</a:t>
            </a:r>
            <a:endParaRPr lang="fr-FR" altLang="fr-FR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32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7" grpId="0"/>
      <p:bldP spid="8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29377"/>
            <a:ext cx="7729728" cy="1188720"/>
          </a:xfrm>
        </p:spPr>
        <p:txBody>
          <a:bodyPr/>
          <a:lstStyle/>
          <a:p>
            <a:r>
              <a:rPr lang="fr-FR" dirty="0" smtClean="0"/>
              <a:t>Test d’hypothèse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38200" y="1776411"/>
            <a:ext cx="607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Hypothèse </a:t>
            </a:r>
            <a:r>
              <a:rPr lang="fr-FR" dirty="0"/>
              <a:t>nulle (H</a:t>
            </a:r>
            <a:r>
              <a:rPr lang="fr-FR" baseline="-25000" dirty="0"/>
              <a:t>0</a:t>
            </a:r>
            <a:r>
              <a:rPr lang="fr-FR" dirty="0"/>
              <a:t>): </a:t>
            </a:r>
            <a:r>
              <a:rPr lang="fr-FR" dirty="0" smtClean="0"/>
              <a:t>Le signal est dû au évènements de fond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1338735" y="5609287"/>
                <a:ext cx="88635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Avec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charset="0"/>
                      </a:rPr>
                      <m:t>𝐿</m:t>
                    </m:r>
                    <m:r>
                      <a:rPr lang="fr-FR" i="1">
                        <a:latin typeface="Cambria Math" charset="0"/>
                      </a:rPr>
                      <m:t>(</m:t>
                    </m:r>
                    <m:r>
                      <a:rPr lang="fr-FR" i="1">
                        <a:latin typeface="Cambria Math" charset="0"/>
                      </a:rPr>
                      <m:t>𝑋</m:t>
                    </m:r>
                    <m:r>
                      <a:rPr lang="fr-FR" i="1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fr-FR">
                        <a:latin typeface="Cambria Math" charset="0"/>
                      </a:rPr>
                      <m:t>Θ</m:t>
                    </m:r>
                    <m:r>
                      <a:rPr lang="fr-FR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fr-FR" dirty="0" smtClean="0"/>
                  <a:t>la fonction de vraisemblance d’un jeu de paramètres X de paramètres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charset="0"/>
                      </a:rPr>
                      <m:t>Θ</m:t>
                    </m:r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735" y="5609287"/>
                <a:ext cx="886350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19" t="-8197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838198" y="2223325"/>
            <a:ext cx="548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Hypothèse </a:t>
            </a:r>
            <a:r>
              <a:rPr lang="fr-FR" dirty="0"/>
              <a:t>alternative (</a:t>
            </a:r>
            <a:r>
              <a:rPr lang="fr-FR" dirty="0" smtClean="0"/>
              <a:t>H</a:t>
            </a:r>
            <a:r>
              <a:rPr lang="fr-FR" baseline="-25000" dirty="0" smtClean="0"/>
              <a:t>1</a:t>
            </a:r>
            <a:r>
              <a:rPr lang="fr-FR" dirty="0" smtClean="0"/>
              <a:t>): </a:t>
            </a:r>
            <a:r>
              <a:rPr lang="fr-FR" dirty="0"/>
              <a:t>Le signal est du à une source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089" y="1489296"/>
            <a:ext cx="5200911" cy="2799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584400" y="2967479"/>
                <a:ext cx="5992069" cy="17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Théorème : Pour un jeu de données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charset="0"/>
                      </a:rPr>
                      <m:t>𝑋</m:t>
                    </m:r>
                    <m:r>
                      <a:rPr lang="fr-FR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1" smtClean="0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charset="0"/>
                      </a:rPr>
                      <m:t> </m:t>
                    </m:r>
                    <m:r>
                      <a:rPr lang="fr-FR" b="0" i="1" smtClean="0">
                        <a:latin typeface="Cambria Math" charset="0"/>
                      </a:rPr>
                      <m:t>𝑑𝑒</m:t>
                    </m:r>
                    <m:r>
                      <a:rPr lang="fr-FR" b="0" i="1" smtClean="0">
                        <a:latin typeface="Cambria Math" charset="0"/>
                      </a:rPr>
                      <m:t> </m:t>
                    </m:r>
                    <m:r>
                      <a:rPr lang="fr-FR" b="0" i="1" smtClean="0">
                        <a:latin typeface="Cambria Math" charset="0"/>
                      </a:rPr>
                      <m:t>𝑝𝑎𝑟𝑎𝑚</m:t>
                    </m:r>
                    <m:r>
                      <a:rPr lang="fr-FR" b="0" i="1" smtClean="0">
                        <a:latin typeface="Cambria Math" charset="0"/>
                      </a:rPr>
                      <m:t>è</m:t>
                    </m:r>
                    <m:r>
                      <a:rPr lang="fr-FR" b="0" i="1" smtClean="0">
                        <a:latin typeface="Cambria Math" charset="0"/>
                      </a:rPr>
                      <m:t>𝑡𝑟𝑒𝑠</m:t>
                    </m:r>
                    <m:r>
                      <a:rPr lang="fr-FR" b="0" i="1" smtClean="0">
                        <a:latin typeface="Cambria Math" charset="0"/>
                      </a:rPr>
                      <m:t> </m:t>
                    </m:r>
                    <m:r>
                      <a:rPr lang="fr-FR" b="0" i="1" smtClean="0">
                        <a:latin typeface="Cambria Math" charset="0"/>
                      </a:rPr>
                      <m:t>𝑖𝑛𝑐𝑜𝑛𝑛𝑢𝑠</m:t>
                    </m:r>
                    <m:r>
                      <a:rPr lang="fr-FR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charset="0"/>
                      </a:rPr>
                      <m:t>Θ</m:t>
                    </m:r>
                    <m:r>
                      <a:rPr lang="fr-FR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charset="0"/>
                          </a:rPr>
                          <m:t>𝑇</m:t>
                        </m:r>
                      </m:e>
                    </m:d>
                    <m:r>
                      <a:rPr lang="fr-FR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 charset="0"/>
                      </a:rPr>
                      <m:t>,</m:t>
                    </m:r>
                  </m:oMath>
                </a14:m>
                <a:r>
                  <a:rPr lang="is-IS" dirty="0" smtClean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,</m:t>
                        </m:r>
                        <m:r>
                          <a:rPr lang="fr-FR" i="1">
                            <a:latin typeface="Cambria Math" charset="0"/>
                          </a:rPr>
                          <m:t>𝜖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fr-FR" b="0" dirty="0" smtClean="0"/>
                  <a:t> et les hypothèses statistiques</a:t>
                </a:r>
              </a:p>
              <a:p>
                <a:r>
                  <a:rPr lang="fr-FR" dirty="0" smtClean="0"/>
                  <a:t>Hypothèse nulle: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charset="0"/>
                      </a:rPr>
                      <m:t>𝐸</m:t>
                    </m:r>
                    <m:r>
                      <a:rPr lang="fr-FR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10</m:t>
                            </m:r>
                          </m:sub>
                        </m:sSub>
                        <m:r>
                          <a:rPr lang="fr-FR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20</m:t>
                            </m:r>
                          </m:sub>
                        </m:sSub>
                        <m:r>
                          <a:rPr lang="fr-FR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𝑟</m:t>
                            </m:r>
                            <m:r>
                              <a:rPr lang="fr-FR" b="0" i="1" smtClean="0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fr-FR" b="0" dirty="0" smtClean="0"/>
              </a:p>
              <a:p>
                <a:r>
                  <a:rPr lang="fr-FR" dirty="0" smtClean="0"/>
                  <a:t>Hypothèse alternative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charset="0"/>
                      </a:rPr>
                      <m:t>𝐸</m:t>
                    </m:r>
                    <m:r>
                      <a:rPr lang="fr-FR" b="0" i="1" smtClean="0"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lang="fr-FR" b="0" dirty="0" smtClean="0"/>
              </a:p>
              <a:p>
                <a:r>
                  <a:rPr lang="fr-FR" dirty="0" smtClean="0"/>
                  <a:t>On définie le ratio</a:t>
                </a:r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00" y="2967479"/>
                <a:ext cx="5992069" cy="1747979"/>
              </a:xfrm>
              <a:prstGeom prst="rect">
                <a:avLst/>
              </a:prstGeom>
              <a:blipFill rotWithShape="0">
                <a:blip r:embed="rId4"/>
                <a:stretch>
                  <a:fillRect l="-916" t="-4530" b="-45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4571544" y="4789538"/>
                <a:ext cx="3048912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𝜆</m:t>
                      </m:r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endChr m:val="|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charset="0"/>
                            </a:rPr>
                            <m:t>,</m:t>
                          </m:r>
                          <m:r>
                            <a:rPr lang="fr-FR" i="1">
                              <a:latin typeface="Cambria Math" charset="0"/>
                            </a:rPr>
                            <m:t>𝑇𝑐</m:t>
                          </m:r>
                          <m:r>
                            <a:rPr lang="fr-FR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charset="0"/>
                                </a:rPr>
                                <m:t>𝑇𝑐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fr-FR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544" y="4789538"/>
                <a:ext cx="3048912" cy="5866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838200" y="6184749"/>
            <a:ext cx="1027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La </a:t>
            </a:r>
            <a:r>
              <a:rPr lang="fr-FR" i="1"/>
              <a:t>vraisemblance</a:t>
            </a:r>
            <a:r>
              <a:rPr lang="fr-FR"/>
              <a:t> décrit la plausibilité d'une valeur des paramètres d'un modèle, étant donné l'observation d'un certain nombre de réalisations d'une </a:t>
            </a:r>
            <a:r>
              <a:rPr lang="fr-FR">
                <a:hlinkClick r:id="rId6" tooltip="Variable aléatoire"/>
              </a:rPr>
              <a:t>variable aléatoire</a:t>
            </a:r>
            <a:r>
              <a:rPr lang="fr-FR"/>
              <a:t>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049242" y="1539356"/>
            <a:ext cx="414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Probabilité que les H soient vraies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0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4285" y="196710"/>
            <a:ext cx="7729728" cy="1188720"/>
          </a:xfrm>
        </p:spPr>
        <p:txBody>
          <a:bodyPr/>
          <a:lstStyle/>
          <a:p>
            <a:r>
              <a:rPr lang="fr-FR" dirty="0"/>
              <a:t>Test d’hypothèse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500063" y="3562331"/>
                <a:ext cx="4084516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Estimateur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charset="0"/>
                      </a:rPr>
                      <m:t>S</m:t>
                    </m:r>
                    <m:r>
                      <a:rPr lang="fr-FR" b="0" i="0" smtClean="0"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fr-FR" b="0" i="1" smtClean="0">
                            <a:latin typeface="Cambria Math" charset="0"/>
                          </a:rPr>
                          <m:t>−2</m:t>
                        </m:r>
                        <m:func>
                          <m:func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fr-FR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fr-FR" b="0" i="1" smtClean="0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</m:d>
                          </m:e>
                        </m:func>
                      </m:e>
                    </m:ra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3" y="3562331"/>
                <a:ext cx="4084516" cy="427746"/>
              </a:xfrm>
              <a:prstGeom prst="rect">
                <a:avLst/>
              </a:prstGeom>
              <a:blipFill rotWithShape="0">
                <a:blip r:embed="rId3"/>
                <a:stretch>
                  <a:fillRect l="-1194" t="-69014" b="-1028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2254285" y="2180531"/>
                <a:ext cx="3048912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𝜆</m:t>
                      </m:r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endChr m:val="|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i="1">
                              <a:latin typeface="Cambria Math" charset="0"/>
                            </a:rPr>
                            <m:t>,</m:t>
                          </m:r>
                          <m:r>
                            <a:rPr lang="fr-FR" i="1">
                              <a:latin typeface="Cambria Math" charset="0"/>
                            </a:rPr>
                            <m:t>𝑇𝑐</m:t>
                          </m:r>
                          <m:r>
                            <a:rPr lang="fr-FR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fr-FR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charset="0"/>
                                </a:rPr>
                                <m:t>𝑇𝑐</m:t>
                              </m:r>
                            </m:e>
                          </m:d>
                        </m:num>
                        <m:den>
                          <m:r>
                            <a:rPr lang="fr-FR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fr-FR" i="1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fr-FR" i="1">
                                  <a:latin typeface="Cambria Math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FR" b="0" dirty="0" smtClean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285" y="2180531"/>
                <a:ext cx="3048912" cy="5866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975" y="3562331"/>
            <a:ext cx="5745475" cy="3092418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 flipV="1">
            <a:off x="8501062" y="4500564"/>
            <a:ext cx="1257300" cy="285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231221"/>
            <a:ext cx="7729728" cy="1188720"/>
          </a:xfrm>
        </p:spPr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423686" y="1990846"/>
            <a:ext cx="3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Excès : Non – alpha </a:t>
            </a:r>
            <a:r>
              <a:rPr lang="fr-FR" dirty="0" err="1" smtClean="0"/>
              <a:t>Noff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714" y="2175512"/>
            <a:ext cx="3670300" cy="34798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38200" y="3819645"/>
            <a:ext cx="6157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Question: Comment savoir si ce signal provient d’une source ou est une </a:t>
            </a:r>
            <a:r>
              <a:rPr lang="fr-FR" smtClean="0"/>
              <a:t>fluctuation statistique ?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00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62555" y="125923"/>
            <a:ext cx="7729728" cy="1188720"/>
          </a:xfrm>
        </p:spPr>
        <p:txBody>
          <a:bodyPr/>
          <a:lstStyle/>
          <a:p>
            <a:r>
              <a:rPr lang="fr-FR" dirty="0" smtClean="0"/>
              <a:t>Estimateur </a:t>
            </a:r>
            <a:r>
              <a:rPr lang="fr-FR" dirty="0" err="1" smtClean="0"/>
              <a:t>Li&amp;Ma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963381" y="1690688"/>
            <a:ext cx="329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Hypohèse</a:t>
            </a:r>
            <a:r>
              <a:rPr lang="fr-FR" dirty="0" smtClean="0"/>
              <a:t> que l’on va tester</a:t>
            </a:r>
            <a:endParaRPr lang="fr-FR" dirty="0"/>
          </a:p>
        </p:txBody>
      </p:sp>
      <p:cxnSp>
        <p:nvCxnSpPr>
          <p:cNvPr id="7" name="Connecteur droit avec flèche 6"/>
          <p:cNvCxnSpPr>
            <a:stCxn id="3" idx="1"/>
          </p:cNvCxnSpPr>
          <p:nvPr/>
        </p:nvCxnSpPr>
        <p:spPr>
          <a:xfrm flipH="1">
            <a:off x="6713316" y="1875354"/>
            <a:ext cx="1250065" cy="22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631156" y="3171977"/>
            <a:ext cx="533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&lt;</a:t>
            </a:r>
            <a:r>
              <a:rPr lang="hr-HR" dirty="0" smtClean="0"/>
              <a:t>NS&gt; </a:t>
            </a:r>
            <a:r>
              <a:rPr lang="hr-HR" dirty="0"/>
              <a:t>= </a:t>
            </a:r>
            <a:r>
              <a:rPr lang="hr-HR" dirty="0" smtClean="0"/>
              <a:t>0, </a:t>
            </a:r>
            <a:r>
              <a:rPr lang="hr-HR" dirty="0" err="1" smtClean="0"/>
              <a:t>aucun</a:t>
            </a:r>
            <a:r>
              <a:rPr lang="hr-HR" dirty="0" smtClean="0"/>
              <a:t> </a:t>
            </a:r>
            <a:r>
              <a:rPr lang="hr-HR" dirty="0" err="1" smtClean="0"/>
              <a:t>photon</a:t>
            </a:r>
            <a:r>
              <a:rPr lang="hr-HR" dirty="0" smtClean="0"/>
              <a:t> ne </a:t>
            </a:r>
            <a:r>
              <a:rPr lang="hr-HR" dirty="0" err="1" smtClean="0"/>
              <a:t>provient</a:t>
            </a:r>
            <a:r>
              <a:rPr lang="hr-HR" dirty="0" smtClean="0"/>
              <a:t> </a:t>
            </a:r>
            <a:r>
              <a:rPr lang="hr-HR" dirty="0" err="1" smtClean="0"/>
              <a:t>d’une</a:t>
            </a:r>
            <a:r>
              <a:rPr lang="hr-HR" dirty="0" smtClean="0"/>
              <a:t> </a:t>
            </a:r>
            <a:r>
              <a:rPr lang="hr-HR" dirty="0" err="1" smtClean="0"/>
              <a:t>source</a:t>
            </a:r>
            <a:r>
              <a:rPr lang="hr-HR" dirty="0" smtClean="0"/>
              <a:t> (</a:t>
            </a:r>
            <a:r>
              <a:rPr lang="hr-HR" dirty="0" err="1" smtClean="0"/>
              <a:t>ils</a:t>
            </a:r>
            <a:r>
              <a:rPr lang="hr-HR" dirty="0" smtClean="0"/>
              <a:t> </a:t>
            </a:r>
            <a:r>
              <a:rPr lang="hr-HR" dirty="0" err="1" smtClean="0"/>
              <a:t>proviennent</a:t>
            </a:r>
            <a:r>
              <a:rPr lang="hr-HR" dirty="0" smtClean="0"/>
              <a:t> </a:t>
            </a:r>
            <a:r>
              <a:rPr lang="hr-HR" dirty="0" err="1" smtClean="0"/>
              <a:t>tous</a:t>
            </a:r>
            <a:r>
              <a:rPr lang="hr-HR" dirty="0" smtClean="0"/>
              <a:t> </a:t>
            </a:r>
            <a:r>
              <a:rPr lang="hr-HR" dirty="0" err="1" smtClean="0"/>
              <a:t>du</a:t>
            </a:r>
            <a:r>
              <a:rPr lang="hr-HR" dirty="0" smtClean="0"/>
              <a:t> fond) </a:t>
            </a:r>
            <a:endParaRPr lang="hr-HR" dirty="0"/>
          </a:p>
        </p:txBody>
      </p:sp>
      <p:sp>
        <p:nvSpPr>
          <p:cNvPr id="14" name="ZoneTexte 13"/>
          <p:cNvSpPr txBox="1"/>
          <p:nvPr/>
        </p:nvSpPr>
        <p:spPr>
          <a:xfrm>
            <a:off x="925974" y="3385583"/>
            <a:ext cx="395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On définie le ratio</a:t>
            </a:r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11"/>
          <a:stretch/>
        </p:blipFill>
        <p:spPr>
          <a:xfrm>
            <a:off x="179334" y="1690688"/>
            <a:ext cx="4464335" cy="2622862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764612" y="4874261"/>
            <a:ext cx="428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tous le </a:t>
            </a:r>
            <a:r>
              <a:rPr lang="fr-FR" dirty="0" err="1" smtClean="0"/>
              <a:t>sévènements</a:t>
            </a:r>
            <a:r>
              <a:rPr lang="fr-FR" dirty="0" smtClean="0"/>
              <a:t> proviennent du fond, le nombre d’évènements de fond NB attendu: 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669" y="1875354"/>
            <a:ext cx="6586538" cy="560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5680919" y="5386930"/>
                <a:ext cx="5891213" cy="568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𝐵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&gt; =</m:t>
                    </m:r>
                    <m:f>
                      <m:f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𝑡𝑜𝑡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𝑜𝑛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i="1">
                                <a:latin typeface="Cambria Math" charset="0"/>
                              </a:rPr>
                              <m:t>𝑜𝑛</m:t>
                            </m:r>
                          </m:sub>
                        </m:sSub>
                        <m:r>
                          <a:rPr lang="fr-FR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i="1">
                                <a:latin typeface="Cambria Math" charset="0"/>
                              </a:rPr>
                              <m:t>𝑜𝑓𝑓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𝑜𝑛</m:t>
                            </m:r>
                          </m:sub>
                        </m:sSub>
                        <m:r>
                          <a:rPr lang="fr-FR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𝑜𝑓𝑓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𝑜𝑛</m:t>
                        </m:r>
                        <m:r>
                          <a:rPr lang="fr-FR" b="0" i="1" smtClean="0"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charset="0"/>
                          </a:rPr>
                          <m:t>𝛼</m:t>
                        </m:r>
                      </m:num>
                      <m:den>
                        <m:r>
                          <a:rPr lang="fr-FR" b="0" i="1" smtClean="0">
                            <a:latin typeface="Cambria Math" charset="0"/>
                          </a:rPr>
                          <m:t>1+</m:t>
                        </m:r>
                        <m:r>
                          <a:rPr lang="fr-FR" b="0" i="1" smtClean="0">
                            <a:latin typeface="Cambria Math" charset="0"/>
                          </a:rPr>
                          <m:t>𝛼</m:t>
                        </m:r>
                      </m:den>
                    </m:f>
                    <m:d>
                      <m:d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𝑜𝑛</m:t>
                            </m:r>
                          </m:sub>
                        </m:sSub>
                        <m:r>
                          <a:rPr lang="fr-FR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charset="0"/>
                              </a:rPr>
                              <m:t>𝑜𝑓𝑓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919" y="5386930"/>
                <a:ext cx="5891213" cy="568041"/>
              </a:xfrm>
              <a:prstGeom prst="rect">
                <a:avLst/>
              </a:prstGeom>
              <a:blipFill rotWithShape="0">
                <a:blip r:embed="rId4"/>
                <a:stretch>
                  <a:fillRect t="-49462" b="-580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5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5804" y="263360"/>
            <a:ext cx="7729728" cy="1188720"/>
          </a:xfrm>
        </p:spPr>
        <p:txBody>
          <a:bodyPr/>
          <a:lstStyle/>
          <a:p>
            <a:r>
              <a:rPr lang="fr-FR" dirty="0" smtClean="0"/>
              <a:t>Contenu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00100" y="2536861"/>
            <a:ext cx="475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1. Quelques exemples de lois de probabilité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00100" y="3224212"/>
            <a:ext cx="475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2. Test d’hypothèse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38200" y="3990974"/>
            <a:ext cx="475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3. Application à l’astronomie gamma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38" y="4600231"/>
            <a:ext cx="2028826" cy="179233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898607" y="4926021"/>
            <a:ext cx="4133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Cette formation présente simplement les concepts nécessaires à la compréhension des calculs de probabilité en astronomie gamma. Ces notions seront revues en profondeur dans la suite de votre formation.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48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3129" y="260777"/>
            <a:ext cx="7729728" cy="1188720"/>
          </a:xfrm>
        </p:spPr>
        <p:txBody>
          <a:bodyPr/>
          <a:lstStyle/>
          <a:p>
            <a:r>
              <a:rPr lang="fr-FR" dirty="0"/>
              <a:t>Estimateur </a:t>
            </a:r>
            <a:r>
              <a:rPr lang="fr-FR" dirty="0" err="1"/>
              <a:t>Li&amp;Ma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272337" y="1117314"/>
            <a:ext cx="4500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Probabilité qu’on ait les valeurs Non et </a:t>
            </a:r>
            <a:r>
              <a:rPr lang="fr-FR" dirty="0" err="1" smtClean="0"/>
              <a:t>Noff</a:t>
            </a:r>
            <a:r>
              <a:rPr lang="fr-FR" dirty="0" smtClean="0"/>
              <a:t> sachant que la valeur attendue d’excès est nulle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896354" y="3079077"/>
            <a:ext cx="450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Distribution </a:t>
            </a:r>
            <a:r>
              <a:rPr lang="fr-FR" dirty="0" err="1" smtClean="0"/>
              <a:t>poissoinienne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419854" y="4242226"/>
            <a:ext cx="4500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Distribution </a:t>
            </a:r>
            <a:r>
              <a:rPr lang="fr-FR" dirty="0" err="1" smtClean="0"/>
              <a:t>poissoinienne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650916" y="2035843"/>
                <a:ext cx="6912470" cy="478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𝑋</m:t>
                          </m:r>
                        </m:e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𝑇𝑐</m:t>
                          </m:r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r>
                        <a:rPr lang="fr-FR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𝑜𝑓𝑓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&gt; = 0, 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&gt; =</m:t>
                      </m:r>
                      <m:f>
                        <m:f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fr-FR" b="0" i="1" smtClean="0">
                              <a:latin typeface="Cambria Math" charset="0"/>
                            </a:rPr>
                            <m:t>1+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𝛼</m:t>
                          </m:r>
                        </m:den>
                      </m:f>
                      <m:r>
                        <a:rPr lang="fr-FR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𝑜𝑛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𝑜𝑓𝑓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)]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16" y="2035843"/>
                <a:ext cx="6912470" cy="4789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1501461" y="2721412"/>
                <a:ext cx="8177752" cy="3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dirty="0" smtClean="0"/>
                  <a:t>=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charset="0"/>
                      </a:rPr>
                      <m:t>𝑃</m:t>
                    </m:r>
                    <m:d>
                      <m:dPr>
                        <m:begChr m:val="["/>
                        <m:endChr m:val="|"/>
                        <m:ctrlPr>
                          <a:rPr lang="fr-FR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i="1">
                                <a:latin typeface="Cambria Math" charset="0"/>
                              </a:rPr>
                              <m:t>𝑜𝑛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charset="0"/>
                      </a:rPr>
                      <m:t>&lt;</m:t>
                    </m:r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fr-FR" b="0" i="1" smtClean="0">
                            <a:latin typeface="Cambria Math" charset="0"/>
                          </a:rPr>
                          <m:t>𝑜𝑛</m:t>
                        </m:r>
                      </m:sub>
                    </m:sSub>
                    <m:r>
                      <a:rPr lang="fr-FR" i="1">
                        <a:latin typeface="Cambria Math" charset="0"/>
                      </a:rPr>
                      <m:t>&gt; =</m:t>
                    </m:r>
                    <m:f>
                      <m:fPr>
                        <m:ctrlPr>
                          <a:rPr lang="fr-FR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charset="0"/>
                          </a:rPr>
                          <m:t>𝛼</m:t>
                        </m:r>
                      </m:num>
                      <m:den>
                        <m:r>
                          <a:rPr lang="fr-FR" i="1">
                            <a:latin typeface="Cambria Math" charset="0"/>
                          </a:rPr>
                          <m:t>1+</m:t>
                        </m:r>
                        <m:r>
                          <a:rPr lang="fr-FR" i="1">
                            <a:latin typeface="Cambria Math" charset="0"/>
                          </a:rPr>
                          <m:t>𝛼</m:t>
                        </m:r>
                      </m:den>
                    </m:f>
                    <m:r>
                      <a:rPr lang="fr-FR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charset="0"/>
                          </a:rPr>
                          <m:t>𝑜𝑛</m:t>
                        </m:r>
                      </m:sub>
                    </m:sSub>
                    <m:r>
                      <a:rPr lang="fr-FR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charset="0"/>
                          </a:rPr>
                          <m:t>𝑜𝑓𝑓</m:t>
                        </m:r>
                      </m:sub>
                    </m:sSub>
                    <m:r>
                      <a:rPr lang="fr-FR" i="1">
                        <a:latin typeface="Cambria Math" charset="0"/>
                      </a:rPr>
                      <m:t>)]</m:t>
                    </m:r>
                    <m:r>
                      <a:rPr lang="fr-FR" b="0" i="1" smtClean="0">
                        <a:latin typeface="Cambria Math" charset="0"/>
                      </a:rPr>
                      <m:t>  </m:t>
                    </m:r>
                    <m:r>
                      <a:rPr lang="fr-FR" i="1" smtClean="0">
                        <a:latin typeface="Cambria Math" charset="0"/>
                      </a:rPr>
                      <m:t> </m:t>
                    </m:r>
                    <m:r>
                      <a:rPr lang="fr-FR" b="0" i="1" smtClean="0">
                        <a:latin typeface="Cambria Math" charset="0"/>
                      </a:rPr>
                      <m:t>        </m:t>
                    </m:r>
                    <m:r>
                      <a:rPr lang="fr-FR" i="1">
                        <a:latin typeface="Cambria Math" charset="0"/>
                      </a:rPr>
                      <m:t>𝑃</m:t>
                    </m:r>
                    <m:d>
                      <m:dPr>
                        <m:begChr m:val="["/>
                        <m:endChr m:val="|"/>
                        <m:ctrlPr>
                          <a:rPr lang="fr-FR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i="1">
                                <a:latin typeface="Cambria Math" charset="0"/>
                              </a:rPr>
                              <m:t>𝑜𝑓𝑓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charset="0"/>
                      </a:rPr>
                      <m:t> &lt;</m:t>
                    </m:r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charset="0"/>
                          </a:rPr>
                          <m:t>𝑜𝑓𝑓</m:t>
                        </m:r>
                      </m:sub>
                    </m:sSub>
                    <m:r>
                      <a:rPr lang="fr-FR" b="0" i="1" smtClean="0">
                        <a:latin typeface="Cambria Math" charset="0"/>
                      </a:rPr>
                      <m:t>&gt;</m:t>
                    </m:r>
                    <m:r>
                      <a:rPr lang="fr-FR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charset="0"/>
                          </a:rPr>
                          <m:t>𝛼</m:t>
                        </m:r>
                      </m:num>
                      <m:den>
                        <m:r>
                          <a:rPr lang="fr-FR" i="1">
                            <a:latin typeface="Cambria Math" charset="0"/>
                          </a:rPr>
                          <m:t>1+</m:t>
                        </m:r>
                        <m:r>
                          <a:rPr lang="fr-FR" i="1">
                            <a:latin typeface="Cambria Math" charset="0"/>
                          </a:rPr>
                          <m:t>𝛼</m:t>
                        </m:r>
                      </m:den>
                    </m:f>
                    <m:r>
                      <a:rPr lang="fr-FR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charset="0"/>
                          </a:rPr>
                          <m:t>𝑜𝑛</m:t>
                        </m:r>
                      </m:sub>
                    </m:sSub>
                    <m:r>
                      <a:rPr lang="fr-FR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fr-F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fr-FR" i="1">
                            <a:latin typeface="Cambria Math" charset="0"/>
                          </a:rPr>
                          <m:t>𝑜𝑓𝑓</m:t>
                        </m:r>
                      </m:sub>
                    </m:sSub>
                    <m:r>
                      <a:rPr lang="fr-FR" i="1">
                        <a:latin typeface="Cambria Math" charset="0"/>
                      </a:rPr>
                      <m:t>)</m:t>
                    </m:r>
                    <m:r>
                      <a:rPr lang="fr-FR" i="1" smtClean="0">
                        <a:latin typeface="Cambria Math" charset="0"/>
                      </a:rPr>
                      <m:t>]</m:t>
                    </m:r>
                  </m:oMath>
                </a14:m>
                <a:endParaRPr lang="fr-FR" dirty="0" smtClean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461" y="2721412"/>
                <a:ext cx="8177752" cy="370614"/>
              </a:xfrm>
              <a:prstGeom prst="rect">
                <a:avLst/>
              </a:prstGeom>
              <a:blipFill rotWithShape="0">
                <a:blip r:embed="rId3"/>
                <a:stretch>
                  <a:fillRect l="-1714" t="-98361" r="-447" b="-1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501461" y="3600925"/>
                <a:ext cx="10736849" cy="5698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= 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charset="0"/>
                                    </a:rPr>
                                    <m:t>1+</m:t>
                                  </m:r>
                                  <m:r>
                                    <a:rPr lang="fr-FR" i="1">
                                      <a:latin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𝑜𝑛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𝑜𝑓𝑓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/>
                        <m:sup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𝑜𝑛</m:t>
                              </m:r>
                            </m:sub>
                          </m:sSub>
                        </m:sup>
                      </m:sSubSup>
                      <m:func>
                        <m:func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[−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fr-FR" i="1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fr-FR" i="1">
                                  <a:latin typeface="Cambria Math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fr-FR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𝑜𝑛</m:t>
                              </m:r>
                            </m:sub>
                          </m:sSub>
                          <m:r>
                            <a:rPr lang="fr-FR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𝑜𝑓𝑓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charset="0"/>
                            </a:rPr>
                            <m:t>]</m:t>
                          </m:r>
                        </m:e>
                      </m:func>
                      <m:r>
                        <a:rPr lang="fr-FR" b="0" i="1" smtClean="0">
                          <a:latin typeface="Cambria Math" charset="0"/>
                        </a:rPr>
                        <m:t> </m:t>
                      </m:r>
                      <m:sSubSup>
                        <m:sSubSupPr>
                          <m:ctrlPr>
                            <a:rPr lang="fr-F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     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charset="0"/>
                                    </a:rPr>
                                    <m:t>1+</m:t>
                                  </m:r>
                                  <m:r>
                                    <a:rPr lang="fr-FR" i="1">
                                      <a:latin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𝑜𝑛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𝑜𝑓𝑓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/>
                        <m:sup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𝑜</m:t>
                              </m:r>
                              <m:r>
                                <a:rPr lang="fr-FR" b="0" i="1" smtClean="0">
                                  <a:latin typeface="Cambria Math" charset="0"/>
                                </a:rPr>
                                <m:t>𝑓𝑓</m:t>
                              </m:r>
                            </m:sub>
                          </m:sSub>
                        </m:sup>
                      </m:sSubSup>
                      <m:func>
                        <m:funcPr>
                          <m:ctrlPr>
                            <a:rPr lang="fr-FR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r>
                            <a:rPr lang="fr-FR" i="1">
                              <a:latin typeface="Cambria Math" charset="0"/>
                            </a:rPr>
                            <m:t>[−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fr-FR" i="1">
                                  <a:latin typeface="Cambria Math" charset="0"/>
                                </a:rPr>
                                <m:t>1+</m:t>
                              </m:r>
                              <m:r>
                                <a:rPr lang="fr-FR" i="1">
                                  <a:latin typeface="Cambria Math" charset="0"/>
                                </a:rPr>
                                <m:t>𝛼</m:t>
                              </m:r>
                            </m:den>
                          </m:f>
                          <m:r>
                            <a:rPr lang="fr-FR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𝑜𝑛</m:t>
                              </m:r>
                            </m:sub>
                          </m:sSub>
                          <m:r>
                            <a:rPr lang="fr-FR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𝑜𝑓𝑓</m:t>
                              </m:r>
                            </m:sub>
                          </m:sSub>
                          <m:r>
                            <a:rPr lang="fr-FR" i="1">
                              <a:latin typeface="Cambria Math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fr-FR" dirty="0" smtClean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461" y="3600925"/>
                <a:ext cx="10736849" cy="5698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359867" y="5058588"/>
                <a:ext cx="5956566" cy="318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𝑋</m:t>
                          </m:r>
                        </m:e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𝐸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charset="0"/>
                            </a:rPr>
                            <m:t>𝑇𝑐</m:t>
                          </m:r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r>
                        <a:rPr lang="fr-FR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𝑜𝑓𝑓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𝑜𝑛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&gt; =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𝑜𝑛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, 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𝑜𝑓𝑓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&gt; =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𝑜𝑓𝑓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7" y="5058588"/>
                <a:ext cx="5956566" cy="318998"/>
              </a:xfrm>
              <a:prstGeom prst="rect">
                <a:avLst/>
              </a:prstGeom>
              <a:blipFill rotWithShape="0">
                <a:blip r:embed="rId5"/>
                <a:stretch>
                  <a:fillRect l="-409" t="-119231" r="-1024" b="-151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169492" y="5571543"/>
                <a:ext cx="5556969" cy="318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r>
                        <a:rPr lang="fr-FR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𝑜𝑛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𝑜𝑛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&gt; =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𝑜𝑛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, ]     </m:t>
                      </m:r>
                      <m:r>
                        <a:rPr lang="fr-FR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begChr m:val="["/>
                          <m:endChr m:val="|"/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𝑜𝑓𝑓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𝑜𝑓𝑓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&gt; =</m:t>
                      </m:r>
                      <m:sSub>
                        <m:sSub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fr-FR" b="0" i="1" smtClean="0">
                              <a:latin typeface="Cambria Math" charset="0"/>
                            </a:rPr>
                            <m:t>𝑜𝑓𝑓</m:t>
                          </m:r>
                        </m:sub>
                      </m:sSub>
                      <m:r>
                        <a:rPr lang="fr-FR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492" y="5571543"/>
                <a:ext cx="5556969" cy="318998"/>
              </a:xfrm>
              <a:prstGeom prst="rect">
                <a:avLst/>
              </a:prstGeom>
              <a:blipFill rotWithShape="0">
                <a:blip r:embed="rId6"/>
                <a:stretch>
                  <a:fillRect t="-119231" r="-1207" b="-1519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1517747" y="6088227"/>
                <a:ext cx="4072590" cy="1300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𝑜𝑛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𝑜𝑛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𝑜𝑛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charset="0"/>
                            </a:rPr>
                            <m:t>! </m:t>
                          </m:r>
                        </m:den>
                      </m:f>
                      <m:func>
                        <m:funcPr>
                          <m:ctrlPr>
                            <a:rPr lang="fr-FR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fr-FR" b="0" i="0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𝑜𝑛</m:t>
                                  </m:r>
                                </m:sub>
                              </m:sSub>
                            </m:e>
                          </m:d>
                          <m:r>
                            <a:rPr lang="fr-FR" b="0" i="1" smtClean="0">
                              <a:latin typeface="Cambria Math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charset="0"/>
                                    </a:rPr>
                                    <m:t>𝑜</m:t>
                                  </m:r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𝑓𝑓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charset="0"/>
                                        </a:rPr>
                                        <m:t>𝑜𝑓𝑓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charset="0"/>
                                    </a:rPr>
                                    <m:t>𝑜</m:t>
                                  </m:r>
                                  <m:r>
                                    <a:rPr lang="fr-FR" b="0" i="1" smtClean="0">
                                      <a:latin typeface="Cambria Math" charset="0"/>
                                    </a:rPr>
                                    <m:t>𝑓𝑓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charset="0"/>
                                </a:rPr>
                                <m:t>! </m:t>
                              </m:r>
                            </m:den>
                          </m:f>
                          <m:func>
                            <m:func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lang="fr-FR" b="0" i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fr-FR">
                                  <a:latin typeface="Cambria Math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charset="0"/>
                                        </a:rPr>
                                        <m:t>𝑜</m:t>
                                      </m:r>
                                      <m:r>
                                        <a:rPr lang="fr-FR" b="0" i="1" smtClean="0">
                                          <a:latin typeface="Cambria Math" charset="0"/>
                                        </a:rPr>
                                        <m:t>𝑓𝑓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b="0" dirty="0" smtClean="0"/>
              </a:p>
              <a:p>
                <a:endParaRPr lang="fr-FR" b="0" dirty="0" smtClean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47" y="6088227"/>
                <a:ext cx="4072590" cy="130035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48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5" y="343390"/>
            <a:ext cx="7729728" cy="1188720"/>
          </a:xfrm>
        </p:spPr>
        <p:txBody>
          <a:bodyPr/>
          <a:lstStyle/>
          <a:p>
            <a:r>
              <a:rPr lang="fr-FR" dirty="0" smtClean="0"/>
              <a:t>Test d’hypothèse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25591" y="2471181"/>
            <a:ext cx="512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Estimateur de </a:t>
            </a:r>
            <a:r>
              <a:rPr lang="fr-FR" dirty="0" err="1" smtClean="0"/>
              <a:t>Li&amp;Ma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/>
              <p:cNvSpPr txBox="1"/>
              <p:nvPr/>
            </p:nvSpPr>
            <p:spPr>
              <a:xfrm>
                <a:off x="3290198" y="3352072"/>
                <a:ext cx="5611601" cy="609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charset="0"/>
                      </a:rPr>
                      <m:t>𝜆</m:t>
                    </m:r>
                    <m:r>
                      <a:rPr lang="fr-FR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fr-FR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𝑋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fr-FR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fr-FR" i="1">
                                <a:latin typeface="Cambria Math" charset="0"/>
                              </a:rPr>
                              <m:t>𝑇𝑐</m:t>
                            </m:r>
                          </m:e>
                        </m:d>
                      </m:num>
                      <m:den>
                        <m:r>
                          <a:rPr lang="fr-FR" i="1"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𝑋</m:t>
                            </m:r>
                          </m:e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𝐸</m:t>
                            </m:r>
                            <m:r>
                              <a:rPr lang="fr-FR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fr-FR" i="1">
                                <a:latin typeface="Cambria Math" charset="0"/>
                              </a:rPr>
                              <m:t>𝑇</m:t>
                            </m:r>
                          </m:e>
                        </m:d>
                      </m:den>
                    </m:f>
                    <m:r>
                      <a:rPr lang="fr-FR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fr-FR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a:rPr lang="fr-FR" i="1">
                                    <a:latin typeface="Cambria Math" charset="0"/>
                                  </a:rPr>
                                  <m:t>𝛼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bg-BG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fr-FR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charset="0"/>
                                          </a:rPr>
                                          <m:t>𝑜𝑛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charset="0"/>
                                          </a:rPr>
                                          <m:t>𝑜𝑓𝑓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charset="0"/>
                                      </a:rPr>
                                      <m:t>𝑜𝑛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/>
                      <m:sup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i="1">
                                <a:latin typeface="Cambria Math" charset="0"/>
                              </a:rPr>
                              <m:t>𝑜𝑛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fr-FR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fr-FR" i="1">
                                    <a:latin typeface="Cambria Math" charset="0"/>
                                  </a:rPr>
                                  <m:t>1+</m:t>
                                </m:r>
                                <m:r>
                                  <a:rPr lang="fr-FR" i="1">
                                    <a:latin typeface="Cambria Math" charset="0"/>
                                  </a:rPr>
                                  <m:t>𝛼</m:t>
                                </m:r>
                              </m:den>
                            </m:f>
                            <m:f>
                              <m:fPr>
                                <m:ctrlPr>
                                  <a:rPr lang="bg-BG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fr-FR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charset="0"/>
                                          </a:rPr>
                                          <m:t>𝑜𝑛</m:t>
                                        </m:r>
                                      </m:sub>
                                    </m:sSub>
                                    <m:r>
                                      <a:rPr lang="fr-FR" i="1">
                                        <a:latin typeface="Cambria Math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fr-FR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i="1">
                                            <a:latin typeface="Cambria Math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fr-FR" i="1">
                                            <a:latin typeface="Cambria Math" charset="0"/>
                                          </a:rPr>
                                          <m:t>𝑜𝑓𝑓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fr-FR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i="1">
                                        <a:latin typeface="Cambria Math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charset="0"/>
                                      </a:rPr>
                                      <m:t>𝑜</m:t>
                                    </m:r>
                                    <m:r>
                                      <a:rPr lang="fr-FR" b="0" i="1" smtClean="0">
                                        <a:latin typeface="Cambria Math" charset="0"/>
                                      </a:rPr>
                                      <m:t>𝑓𝑓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b/>
                      <m:sup>
                        <m:sSub>
                          <m:sSubPr>
                            <m:ctrlPr>
                              <a:rPr lang="fr-FR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fr-FR" i="1">
                                <a:latin typeface="Cambria Math" charset="0"/>
                              </a:rPr>
                              <m:t>𝑜</m:t>
                            </m:r>
                            <m:r>
                              <a:rPr lang="fr-FR" b="0" i="1" smtClean="0">
                                <a:latin typeface="Cambria Math" charset="0"/>
                              </a:rPr>
                              <m:t>𝑓𝑓</m:t>
                            </m:r>
                          </m:sub>
                        </m:sSub>
                      </m:sup>
                    </m:sSubSup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198" y="3352072"/>
                <a:ext cx="5611601" cy="6096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33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372785"/>
            <a:ext cx="7729728" cy="1188720"/>
          </a:xfrm>
        </p:spPr>
        <p:txBody>
          <a:bodyPr/>
          <a:lstStyle/>
          <a:p>
            <a:r>
              <a:rPr lang="fr-FR" dirty="0" smtClean="0"/>
              <a:t>Intérêt estimateur </a:t>
            </a:r>
            <a:r>
              <a:rPr lang="fr-FR" dirty="0" err="1" smtClean="0"/>
              <a:t>Li&amp;Ma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214437" y="3592592"/>
            <a:ext cx="500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Centré réduite pour des </a:t>
            </a:r>
            <a:r>
              <a:rPr lang="fr-FR" smtClean="0"/>
              <a:t>fluctuations statistique</a:t>
            </a: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1601"/>
          <a:stretch/>
        </p:blipFill>
        <p:spPr>
          <a:xfrm>
            <a:off x="6700838" y="2143125"/>
            <a:ext cx="4320706" cy="37750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95299" y="2641640"/>
            <a:ext cx="500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Pour un grand nombre de tirages: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84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486151" y="2571750"/>
            <a:ext cx="5372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smtClean="0"/>
              <a:t>Des questions ? </a:t>
            </a:r>
            <a:endParaRPr lang="fr-FR" sz="6000"/>
          </a:p>
        </p:txBody>
      </p:sp>
      <p:sp>
        <p:nvSpPr>
          <p:cNvPr id="2" name="ZoneTexte 1"/>
          <p:cNvSpPr txBox="1"/>
          <p:nvPr/>
        </p:nvSpPr>
        <p:spPr>
          <a:xfrm>
            <a:off x="3841670" y="4251366"/>
            <a:ext cx="5016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Tout cela va s’éclaircir avec </a:t>
            </a:r>
            <a:r>
              <a:rPr lang="fr-FR" sz="2000" smtClean="0"/>
              <a:t>les exercices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9491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42710" y="172997"/>
            <a:ext cx="7729728" cy="1188720"/>
          </a:xfrm>
        </p:spPr>
        <p:txBody>
          <a:bodyPr/>
          <a:lstStyle/>
          <a:p>
            <a:r>
              <a:rPr lang="fr-FR" dirty="0" smtClean="0"/>
              <a:t>Probabilité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40394" y="1632682"/>
            <a:ext cx="150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Définition : 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3305838" y="2700591"/>
                <a:ext cx="6143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⋁"/>
                        <m:subHide m:val="on"/>
                        <m:supHide m:val="on"/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fr-FR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fr-FR" i="1">
                            <a:latin typeface="Cambria Math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l-GR" dirty="0"/>
                          <m:t>Ω</m:t>
                        </m:r>
                        <m:r>
                          <a:rPr lang="fr-FR" b="0" i="1" dirty="0" smtClean="0">
                            <a:latin typeface="Cambria Math" charset="0"/>
                          </a:rPr>
                          <m:t>,</m:t>
                        </m:r>
                      </m:e>
                    </m:nary>
                    <m:r>
                      <a:rPr lang="fr-FR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fr-FR" b="0" i="1" smtClean="0">
                        <a:latin typeface="Cambria Math" charset="0"/>
                      </a:rPr>
                      <m:t>∈[0,1]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838" y="2700591"/>
                <a:ext cx="614362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595" t="-91803" b="-1426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305838" y="3277472"/>
                <a:ext cx="6143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fr-F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l-GR" dirty="0"/>
                          <m:t>Ω</m:t>
                        </m:r>
                      </m:e>
                    </m:d>
                    <m:r>
                      <a:rPr lang="fr-FR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838" y="3277472"/>
                <a:ext cx="614362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95" t="-6667" b="-1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2245488" y="1733017"/>
            <a:ext cx="720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Soit un ensemble d’éléments </a:t>
            </a:r>
            <a:r>
              <a:rPr lang="el-GR" dirty="0" smtClean="0"/>
              <a:t>Ω</a:t>
            </a:r>
            <a:r>
              <a:rPr lang="fr-FR" dirty="0" smtClean="0"/>
              <a:t> appelé Univers et P une probabilité.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40394" y="4312582"/>
            <a:ext cx="357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Quelques exemples d’Univers: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791238" y="4952879"/>
            <a:ext cx="400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Pour un lancer de pièce : {pile, face}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778794" y="5464822"/>
            <a:ext cx="6827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Pour tirer un carte dans un jeu de 52 cartes : {chaque carte} 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242710" y="2154749"/>
            <a:ext cx="61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FR" dirty="0" smtClean="0"/>
              <a:t>On dit que P est </a:t>
            </a:r>
            <a:r>
              <a:rPr lang="fr-FR" dirty="0" smtClean="0"/>
              <a:t>une probabilité </a:t>
            </a:r>
            <a:r>
              <a:rPr lang="fr-FR" dirty="0" smtClean="0"/>
              <a:t>si :</a:t>
            </a:r>
            <a:endParaRPr lang="el-GR" dirty="0"/>
          </a:p>
        </p:txBody>
      </p:sp>
      <p:sp>
        <p:nvSpPr>
          <p:cNvPr id="12" name="ZoneTexte 11"/>
          <p:cNvSpPr txBox="1"/>
          <p:nvPr/>
        </p:nvSpPr>
        <p:spPr>
          <a:xfrm>
            <a:off x="7008888" y="2729997"/>
            <a:ext cx="453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fr-FR" smtClean="0"/>
              <a:t>Univers : </a:t>
            </a:r>
            <a:r>
              <a:rPr lang="fr-FR" dirty="0" smtClean="0"/>
              <a:t>ensemble </a:t>
            </a:r>
            <a:r>
              <a:rPr lang="fr-FR" smtClean="0"/>
              <a:t>des résultats possibles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829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2622" y="202435"/>
            <a:ext cx="7729728" cy="1188720"/>
          </a:xfrm>
        </p:spPr>
        <p:txBody>
          <a:bodyPr/>
          <a:lstStyle/>
          <a:p>
            <a:r>
              <a:rPr lang="fr-FR" dirty="0" smtClean="0"/>
              <a:t>Loi de probabilité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2384421" y="3136738"/>
            <a:ext cx="238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Discrète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146961" y="3044101"/>
            <a:ext cx="238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Continue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156856" y="4546550"/>
            <a:ext cx="232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Loi </a:t>
            </a:r>
            <a:r>
              <a:rPr lang="fr-FR" dirty="0" smtClean="0"/>
              <a:t>binomiale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56856" y="5134727"/>
            <a:ext cx="1824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Loi de Poisson</a:t>
            </a:r>
            <a:endParaRPr lang="fr-FR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782228" y="5613439"/>
            <a:ext cx="159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701744" y="5182961"/>
            <a:ext cx="159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7182454" y="4546550"/>
            <a:ext cx="1604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Loi normale</a:t>
            </a:r>
            <a:endParaRPr lang="fr-FR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31529" y="3926324"/>
            <a:ext cx="1684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Loi uniforme</a:t>
            </a:r>
            <a:endParaRPr lang="fr-FR" i="0" u="none" strike="noStrike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4" name="Connecteur droit 13"/>
          <p:cNvCxnSpPr/>
          <p:nvPr/>
        </p:nvCxnSpPr>
        <p:spPr>
          <a:xfrm>
            <a:off x="6080824" y="2980282"/>
            <a:ext cx="36662" cy="34190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919223" y="3610659"/>
            <a:ext cx="10456839" cy="5366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178960" y="3950382"/>
            <a:ext cx="2284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>
                <a:solidFill>
                  <a:srgbClr val="000000"/>
                </a:solidFill>
              </a:rPr>
              <a:t>Loi de Bernoulli</a:t>
            </a:r>
            <a:endParaRPr lang="fr-FR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178960" y="1867011"/>
            <a:ext cx="915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alibri" charset="0"/>
                <a:ea typeface="Calibri" charset="0"/>
                <a:cs typeface="Calibri" charset="0"/>
              </a:rPr>
              <a:t>U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ne</a:t>
            </a:r>
            <a:r>
              <a:rPr lang="fr-FR" dirty="0">
                <a:latin typeface="Calibri" charset="0"/>
                <a:ea typeface="Calibri" charset="0"/>
                <a:cs typeface="Calibri" charset="0"/>
              </a:rPr>
              <a:t> loi de probabilité décrit le comportement aléatoire d'un phénomène </a:t>
            </a:r>
            <a:r>
              <a:rPr lang="fr-FR">
                <a:latin typeface="Calibri" charset="0"/>
                <a:ea typeface="Calibri" charset="0"/>
                <a:cs typeface="Calibri" charset="0"/>
              </a:rPr>
              <a:t>dépendant </a:t>
            </a:r>
            <a:r>
              <a:rPr lang="fr-FR" smtClean="0">
                <a:latin typeface="Calibri" charset="0"/>
                <a:ea typeface="Calibri" charset="0"/>
                <a:cs typeface="Calibri" charset="0"/>
              </a:rPr>
              <a:t>du</a:t>
            </a:r>
            <a:r>
              <a:rPr lang="fr-FR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fr-FR" smtClean="0">
                <a:latin typeface="Calibri" charset="0"/>
                <a:ea typeface="Calibri" charset="0"/>
                <a:cs typeface="Calibri" charset="0"/>
              </a:rPr>
              <a:t>hasard</a:t>
            </a:r>
            <a:endParaRPr lang="fr-FR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67159" y="1770927"/>
            <a:ext cx="2176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latin typeface="Calibri" charset="0"/>
                <a:ea typeface="Calibri" charset="0"/>
                <a:cs typeface="Calibri" charset="0"/>
              </a:rPr>
              <a:t>Définition : </a:t>
            </a:r>
            <a:endParaRPr lang="fr-FR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70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9009" y="490130"/>
            <a:ext cx="7729728" cy="1188720"/>
          </a:xfrm>
        </p:spPr>
        <p:txBody>
          <a:bodyPr/>
          <a:lstStyle/>
          <a:p>
            <a:r>
              <a:rPr lang="fr-FR" b="1" dirty="0"/>
              <a:t>Loi de </a:t>
            </a:r>
            <a:r>
              <a:rPr lang="fr-FR" b="1" dirty="0" smtClean="0"/>
              <a:t>Bernoulli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238" y="2698401"/>
            <a:ext cx="2768600" cy="276860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0163" y="2137506"/>
            <a:ext cx="7676366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 loi de Bernoulli correspond à une expérience à deux issues (succès–échec), généralement codées respectivement par les valeurs 1 et 0. 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dirty="0"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Cette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loi dépend d'un paramètre p∈[0,1]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esurant la probabilité de succès et est définie par :</a:t>
            </a:r>
          </a:p>
        </p:txBody>
      </p:sp>
      <p:sp>
        <p:nvSpPr>
          <p:cNvPr id="6" name="AutoShape 2" descr="\in [0,1]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102473" y="3955477"/>
                <a:ext cx="3323346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fr-FR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fr-FR" sz="2000" b="0" i="1" smtClean="0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cs-CZ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      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𝑠𝑖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𝑠𝑖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0      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473" y="3955477"/>
                <a:ext cx="3323346" cy="9825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857148" y="5404211"/>
            <a:ext cx="381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p = ½ pour une 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pièce non truquée </a:t>
            </a:r>
            <a:endParaRPr lang="fr-FR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04799" y="5219545"/>
            <a:ext cx="154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smtClean="0"/>
              <a:t>Application :</a:t>
            </a:r>
            <a:endParaRPr lang="fr-FR" u="sng"/>
          </a:p>
        </p:txBody>
      </p:sp>
      <p:sp>
        <p:nvSpPr>
          <p:cNvPr id="9" name="ZoneTexte 8"/>
          <p:cNvSpPr txBox="1"/>
          <p:nvPr/>
        </p:nvSpPr>
        <p:spPr>
          <a:xfrm>
            <a:off x="1857148" y="6055034"/>
            <a:ext cx="381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P(pile) = ½ et P(face) = ½ </a:t>
            </a:r>
            <a:endParaRPr lang="fr-FR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9009" y="490130"/>
            <a:ext cx="7729728" cy="1188720"/>
          </a:xfrm>
        </p:spPr>
        <p:txBody>
          <a:bodyPr/>
          <a:lstStyle/>
          <a:p>
            <a:r>
              <a:rPr lang="fr-FR" dirty="0"/>
              <a:t>Loi binomiale</a:t>
            </a:r>
          </a:p>
        </p:txBody>
      </p:sp>
      <p:sp>
        <p:nvSpPr>
          <p:cNvPr id="6" name="AutoShape 2" descr="\in [0,1]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57200" y="2389670"/>
            <a:ext cx="8091487" cy="61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 épreuves</a:t>
            </a:r>
            <a:r>
              <a:rPr kumimoji="0" lang="fr-FR" altLang="fr-F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de Bernoulli indépendantes</a:t>
            </a:r>
            <a:r>
              <a:rPr kumimoji="0" lang="fr-FR" altLang="fr-FR" sz="1800" b="0" i="0" strike="noStrike" cap="none" normalizeH="0" baseline="0" dirty="0">
                <a:ln>
                  <a:noFill/>
                </a:ln>
                <a:effectLst/>
                <a:latin typeface="Arial" charset="0"/>
              </a:rPr>
              <a:t> 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de paramètre p∈[0,1]  </a:t>
            </a:r>
            <a:r>
              <a:rPr kumimoji="0" lang="fr-FR" altLang="fr-FR" sz="1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,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Cette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loi à support fini est définie par 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: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3400" y="3012726"/>
            <a:ext cx="2768600" cy="27686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512050" y="3493053"/>
            <a:ext cx="17859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smtClean="0"/>
              <a:t>n </a:t>
            </a:r>
            <a:r>
              <a:rPr lang="fr-FR" sz="8800" dirty="0" smtClean="0"/>
              <a:t>x </a:t>
            </a:r>
            <a:endParaRPr lang="fr-FR" sz="8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1990810" y="3842579"/>
                <a:ext cx="4163063" cy="554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fr-FR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24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fr-FR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fr-FR" sz="24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fr-FR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0" y="3842579"/>
                <a:ext cx="4163063" cy="55444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/>
          <p:cNvSpPr txBox="1"/>
          <p:nvPr/>
        </p:nvSpPr>
        <p:spPr>
          <a:xfrm>
            <a:off x="304800" y="5183919"/>
            <a:ext cx="154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smtClean="0"/>
              <a:t>Application :</a:t>
            </a:r>
            <a:endParaRPr lang="fr-FR" u="sng"/>
          </a:p>
        </p:txBody>
      </p:sp>
      <p:sp>
        <p:nvSpPr>
          <p:cNvPr id="4" name="ZoneTexte 3"/>
          <p:cNvSpPr txBox="1"/>
          <p:nvPr/>
        </p:nvSpPr>
        <p:spPr>
          <a:xfrm>
            <a:off x="1852551" y="5220117"/>
            <a:ext cx="508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Probabilité d’avoir 4 fois pile de suite pour 5 lancés </a:t>
            </a:r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/>
              <p:cNvSpPr txBox="1"/>
              <p:nvPr/>
            </p:nvSpPr>
            <p:spPr>
              <a:xfrm>
                <a:off x="1615992" y="5665729"/>
                <a:ext cx="4151393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=4</m:t>
                          </m:r>
                        </m:e>
                      </m:d>
                      <m:r>
                        <a:rPr lang="fr-FR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sz="24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fr-FR" sz="2400" b="0" i="1" smtClean="0">
                                        <a:latin typeface="Cambria Math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fr-FR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fr-FR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fr-FR" sz="24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</a:rPr>
                            <m:t>5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fr-FR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92" y="5665729"/>
                <a:ext cx="4151393" cy="62331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6153873" y="5775050"/>
            <a:ext cx="3813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p = ½ pour une </a:t>
            </a:r>
            <a:r>
              <a:rPr lang="fr-FR" dirty="0" smtClean="0">
                <a:latin typeface="Calibri" charset="0"/>
                <a:ea typeface="Calibri" charset="0"/>
                <a:cs typeface="Calibri" charset="0"/>
              </a:rPr>
              <a:t>pièce non truquée </a:t>
            </a:r>
            <a:endParaRPr lang="fr-FR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/>
              <p:cNvSpPr txBox="1"/>
              <p:nvPr/>
            </p:nvSpPr>
            <p:spPr>
              <a:xfrm>
                <a:off x="1615992" y="6360776"/>
                <a:ext cx="3664401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=4</m:t>
                          </m:r>
                        </m:e>
                      </m:d>
                      <m:r>
                        <a:rPr lang="fr-FR" sz="2400" b="0" i="1" smtClean="0">
                          <a:latin typeface="Cambria Math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charset="0"/>
                        </a:rPr>
                        <m:t>5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½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</a:rPr>
                            <m:t>5</m:t>
                          </m:r>
                        </m:sup>
                      </m:sSup>
                      <m:r>
                        <a:rPr lang="fr-FR" sz="2400" b="0" i="1" smtClean="0">
                          <a:latin typeface="Cambria Math" charset="0"/>
                        </a:rPr>
                        <m:t>=0.16</m:t>
                      </m:r>
                      <m:r>
                        <a:rPr lang="fr-FR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992" y="6360776"/>
                <a:ext cx="3664401" cy="373500"/>
              </a:xfrm>
              <a:prstGeom prst="rect">
                <a:avLst/>
              </a:prstGeom>
              <a:blipFill rotWithShape="0">
                <a:blip r:embed="rId5"/>
                <a:stretch>
                  <a:fillRect l="-1165" t="-135484" r="-2829" b="-174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0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176330"/>
            <a:ext cx="7729728" cy="1188720"/>
          </a:xfrm>
        </p:spPr>
        <p:txBody>
          <a:bodyPr/>
          <a:lstStyle/>
          <a:p>
            <a:r>
              <a:rPr lang="fr-FR" dirty="0" smtClean="0"/>
              <a:t>Loi de Poisson</a:t>
            </a:r>
            <a:endParaRPr lang="fr-F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38212" y="1977806"/>
            <a:ext cx="10315576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On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s'intéresse à un grand nombre d'événements indépendants. Événements qui surviennent au hasard. On observe qu'ils se produisent  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fois en moyenne durant un intervalle de temps donné. La loi de Poisson indique la probabilité que l'événement se produise seulement k fois exactement durant cette période.</a:t>
            </a:r>
          </a:p>
        </p:txBody>
      </p:sp>
      <p:pic>
        <p:nvPicPr>
          <p:cNvPr id="1026" name="Picture 2" descr="/var/folders/vk/nh5mdhpn4vg655f0cf7_7ng40000gp/T/com.microsoft.Powerpoint/WebArchiveCopyPasteTempFiles/image02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737" y="2428875"/>
            <a:ext cx="21844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231136" y="3526699"/>
                <a:ext cx="3498332" cy="841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𝑘</m:t>
                          </m:r>
                        </m:e>
                      </m:d>
                      <m:r>
                        <a:rPr lang="fr-FR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𝑘</m:t>
                              </m:r>
                            </m:sup>
                          </m:sSup>
                        </m:num>
                        <m:den>
                          <m:r>
                            <a:rPr lang="fr-FR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 !</m:t>
                          </m:r>
                        </m:den>
                      </m:f>
                      <m:r>
                        <a:rPr lang="fr-FR" sz="24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136" y="3526699"/>
                <a:ext cx="3498332" cy="8410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21451" t="23440" r="21843" b="23512"/>
          <a:stretch/>
        </p:blipFill>
        <p:spPr>
          <a:xfrm>
            <a:off x="8836051" y="3883224"/>
            <a:ext cx="2417737" cy="2261754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40426" y="4623994"/>
            <a:ext cx="154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smtClean="0"/>
              <a:t>Application :</a:t>
            </a:r>
            <a:endParaRPr lang="fr-FR" u="sn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1888177" y="4623994"/>
                <a:ext cx="6543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smtClean="0"/>
                  <a:t>Probabilité qu’il y ait 6 éclairs à une position durant 5 ans sachant que la moyenne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fr-FR" dirty="0" smtClean="0"/>
                  <a:t> = 4 </a:t>
                </a:r>
                <a:endParaRPr lang="fr-FR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177" y="4623994"/>
                <a:ext cx="6543304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839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661497" y="5421086"/>
                <a:ext cx="4964934" cy="12027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=6</m:t>
                          </m:r>
                        </m:e>
                      </m:d>
                      <m:r>
                        <a:rPr lang="fr-FR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fr-FR" sz="2400" b="0" i="1" smtClean="0">
                              <a:latin typeface="Cambria Math" charset="0"/>
                            </a:rPr>
                            <m:t>6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 !</m:t>
                          </m:r>
                        </m:den>
                      </m:f>
                      <m:r>
                        <a:rPr lang="fr-FR" sz="2400" b="0" i="1" smtClean="0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fr-FR" sz="2400" b="0" i="1" smtClean="0">
                              <a:latin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fr-FR" sz="2400" i="1">
                          <a:latin typeface="Cambria Math" charset="0"/>
                        </a:rPr>
                        <m:t>=0.1</m:t>
                      </m:r>
                    </m:oMath>
                  </m:oMathPara>
                </a14:m>
                <a:endParaRPr lang="fr-FR" sz="2400" dirty="0"/>
              </a:p>
              <a:p>
                <a:pPr/>
                <a:endParaRPr lang="fr-FR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497" y="5421086"/>
                <a:ext cx="4964934" cy="12027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6" y="316509"/>
            <a:ext cx="7729728" cy="1188720"/>
          </a:xfrm>
        </p:spPr>
        <p:txBody>
          <a:bodyPr/>
          <a:lstStyle/>
          <a:p>
            <a:r>
              <a:rPr lang="fr-FR" b="1" dirty="0">
                <a:solidFill>
                  <a:srgbClr val="000000"/>
                </a:solidFill>
                <a:latin typeface="Arial" charset="0"/>
              </a:rPr>
              <a:t>Loi </a:t>
            </a:r>
            <a:r>
              <a:rPr lang="fr-FR" b="1" dirty="0" smtClean="0">
                <a:solidFill>
                  <a:srgbClr val="000000"/>
                </a:solidFill>
                <a:latin typeface="Arial" charset="0"/>
              </a:rPr>
              <a:t>uniforme</a:t>
            </a:r>
            <a:endParaRPr lang="fr-FR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04800" y="1976809"/>
            <a:ext cx="9920288" cy="189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 loi uniforme sur un intervalle indique, intuitivement, que toutes les valeurs de l'intervalle ont les mêmes chances d'apparaître. Plus formellement, chaque sous-intervalle [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c,d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]⊂[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a,b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]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 une probabilité égale à la mesure de Lebesgue de [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c,d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]  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(multipliée par une constante) d'apparaître. La loi uniforme ne dépend que de l'intervalle, son support est compact et sa densité est donnée par :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sng" strike="noStrike" cap="none" normalizeH="0" baseline="0" dirty="0">
                <a:ln>
                  <a:noFill/>
                </a:ln>
                <a:effectLst/>
              </a:rPr>
              <a:t/>
            </a:r>
            <a:br>
              <a:rPr kumimoji="0" lang="fr-FR" altLang="fr-FR" sz="1000" b="1" i="0" u="sng" strike="noStrike" cap="none" normalizeH="0" baseline="0" dirty="0">
                <a:ln>
                  <a:noFill/>
                </a:ln>
                <a:effectLst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3339703"/>
            <a:ext cx="4691063" cy="35182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/>
              <p:cNvSpPr txBox="1"/>
              <p:nvPr/>
            </p:nvSpPr>
            <p:spPr>
              <a:xfrm>
                <a:off x="2107794" y="3836792"/>
                <a:ext cx="3811172" cy="982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charset="0"/>
                        </a:rPr>
                        <m:t>𝑓</m:t>
                      </m:r>
                      <m:r>
                        <a:rPr lang="fr-FR" sz="2000" b="0" i="1" smtClean="0">
                          <a:latin typeface="Cambria Math" charset="0"/>
                        </a:rPr>
                        <m:t>(</m:t>
                      </m:r>
                      <m:r>
                        <a:rPr lang="fr-FR" sz="2000" b="0" i="1" smtClean="0">
                          <a:latin typeface="Cambria Math" charset="0"/>
                        </a:rPr>
                        <m:t>𝑋</m:t>
                      </m:r>
                      <m:r>
                        <a:rPr lang="fr-FR" sz="2000" b="0" i="1" smtClean="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cs-CZ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cs-CZ" sz="20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fr-FR" sz="20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b="0" i="1" smtClean="0">
                                      <a:latin typeface="Cambria Math" charset="0"/>
                                    </a:rPr>
                                    <m:t>𝑏</m:t>
                                  </m:r>
                                  <m:r>
                                    <a:rPr lang="fr-FR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fr-FR" sz="20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     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𝑝𝑜𝑢𝑟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0                        </m:t>
                              </m:r>
                              <m:r>
                                <a:rPr lang="fr-FR" sz="2000" b="0" i="1" smtClean="0">
                                  <a:latin typeface="Cambria Math" charset="0"/>
                                </a:rPr>
                                <m:t>𝑠𝑖𝑛𝑜𝑛</m:t>
                              </m:r>
                            </m:e>
                          </m:eqArr>
                        </m:e>
                      </m:d>
                      <m:r>
                        <a:rPr lang="fr-FR" sz="20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94" y="3836792"/>
                <a:ext cx="3811172" cy="9825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7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34150" y="304800"/>
            <a:ext cx="7729728" cy="1188720"/>
          </a:xfrm>
        </p:spPr>
        <p:txBody>
          <a:bodyPr/>
          <a:lstStyle/>
          <a:p>
            <a:r>
              <a:rPr lang="fr-FR" b="1" dirty="0">
                <a:solidFill>
                  <a:srgbClr val="000000"/>
                </a:solidFill>
                <a:latin typeface="Arial" charset="0"/>
              </a:rPr>
              <a:t>Loi </a:t>
            </a:r>
            <a:r>
              <a:rPr lang="fr-FR" b="1" dirty="0" smtClean="0">
                <a:solidFill>
                  <a:srgbClr val="000000"/>
                </a:solidFill>
                <a:latin typeface="Arial" charset="0"/>
              </a:rPr>
              <a:t>normale</a:t>
            </a:r>
            <a:endParaRPr lang="fr-FR" dirty="0"/>
          </a:p>
        </p:txBody>
      </p:sp>
      <p:sp>
        <p:nvSpPr>
          <p:cNvPr id="6" name="AutoShape 2" descr="\displaystyle \left[c,d\right]\subset \left[a,b\right]}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3" descr="\displaystyle \left[c,d\right]}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816075" y="1969264"/>
            <a:ext cx="105039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222222"/>
                </a:solidFill>
                <a:latin typeface="Arial" charset="0"/>
              </a:rPr>
              <a:t>La </a:t>
            </a:r>
            <a:r>
              <a:rPr lang="fr-FR" dirty="0">
                <a:solidFill>
                  <a:srgbClr val="222222"/>
                </a:solidFill>
                <a:latin typeface="Arial" charset="0"/>
              </a:rPr>
              <a:t>loi normale, ou loi </a:t>
            </a:r>
            <a:r>
              <a:rPr lang="fr-FR" dirty="0" smtClean="0">
                <a:solidFill>
                  <a:srgbClr val="222222"/>
                </a:solidFill>
                <a:latin typeface="Arial" charset="0"/>
              </a:rPr>
              <a:t>gaussienne. </a:t>
            </a:r>
            <a:r>
              <a:rPr lang="fr-FR" dirty="0">
                <a:solidFill>
                  <a:srgbClr val="222222"/>
                </a:solidFill>
                <a:latin typeface="Arial" charset="0"/>
              </a:rPr>
              <a:t>Elle décrit le comportement des séries d'expériences aléatoires lorsque le nombre d'essais est très grand. </a:t>
            </a:r>
            <a:endParaRPr lang="fr-FR" dirty="0" smtClean="0">
              <a:solidFill>
                <a:srgbClr val="222222"/>
              </a:solidFill>
              <a:latin typeface="Arial" charset="0"/>
            </a:endParaRPr>
          </a:p>
          <a:p>
            <a:endParaRPr lang="fr-FR" dirty="0">
              <a:solidFill>
                <a:srgbClr val="222222"/>
              </a:solidFill>
              <a:latin typeface="Arial" charset="0"/>
            </a:endParaRPr>
          </a:p>
          <a:p>
            <a:r>
              <a:rPr lang="fr-FR" dirty="0" smtClean="0">
                <a:solidFill>
                  <a:srgbClr val="222222"/>
                </a:solidFill>
                <a:latin typeface="Arial" charset="0"/>
              </a:rPr>
              <a:t>La </a:t>
            </a:r>
            <a:r>
              <a:rPr lang="fr-FR" dirty="0">
                <a:solidFill>
                  <a:srgbClr val="222222"/>
                </a:solidFill>
                <a:latin typeface="Arial" charset="0"/>
              </a:rPr>
              <a:t>loi normale est caractérisée par sa moyenne </a:t>
            </a:r>
            <a:r>
              <a:rPr lang="fr-FR" dirty="0" smtClean="0">
                <a:solidFill>
                  <a:srgbClr val="222222"/>
                </a:solidFill>
                <a:latin typeface="Arial" charset="0"/>
              </a:rPr>
              <a:t>et </a:t>
            </a:r>
            <a:r>
              <a:rPr lang="fr-FR" dirty="0">
                <a:solidFill>
                  <a:srgbClr val="222222"/>
                </a:solidFill>
                <a:latin typeface="Arial" charset="0"/>
              </a:rPr>
              <a:t>par son </a:t>
            </a:r>
            <a:r>
              <a:rPr lang="fr-FR" dirty="0" smtClean="0">
                <a:solidFill>
                  <a:srgbClr val="222222"/>
                </a:solidFill>
                <a:latin typeface="Arial" charset="0"/>
              </a:rPr>
              <a:t>écart-type. 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706" y="3812048"/>
            <a:ext cx="4310333" cy="2912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2305984" y="4444678"/>
                <a:ext cx="3222742" cy="8544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fr-FR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fr-FR" sz="2400" b="0" i="1" smtClean="0">
                                      <a:latin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fr-FR" sz="2400" b="0" i="1" smtClean="0">
                                      <a:latin typeface="Cambria Math" charset="0"/>
                                    </a:rPr>
                                    <m:t>2 </m:t>
                                  </m:r>
                                  <m:r>
                                    <a:rPr lang="fr-FR" sz="2400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e>
                              </m:rad>
                              <m:r>
                                <a:rPr lang="fr-FR" sz="2400" b="0" i="1" smtClean="0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fr-FR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fr-FR" sz="2400" b="0" i="1" smtClean="0">
                              <a:latin typeface="Cambria Math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fr-FR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p>
                                      <m:r>
                                        <a:rPr lang="fr-FR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r-FR" sz="2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fr-FR" sz="2400" b="0" i="1" smtClean="0">
                                      <a:latin typeface="Cambria Math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984" y="4444678"/>
                <a:ext cx="3222742" cy="8544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8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is">
  <a:themeElements>
    <a:clrScheme name="Colis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olis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l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3029</TotalTime>
  <Words>1751</Words>
  <Application>Microsoft Macintosh PowerPoint</Application>
  <PresentationFormat>Grand écran</PresentationFormat>
  <Paragraphs>150</Paragraphs>
  <Slides>23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43" baseType="lpstr">
      <vt:lpstr>Calibri</vt:lpstr>
      <vt:lpstr>Cambria Math</vt:lpstr>
      <vt:lpstr>CMMI8</vt:lpstr>
      <vt:lpstr>CMMI9</vt:lpstr>
      <vt:lpstr>CMSS8</vt:lpstr>
      <vt:lpstr>CMSS9</vt:lpstr>
      <vt:lpstr>CMSY9</vt:lpstr>
      <vt:lpstr>Corbel</vt:lpstr>
      <vt:lpstr>Gill Sans MT</vt:lpstr>
      <vt:lpstr>MSAM10</vt:lpstr>
      <vt:lpstr>SFSI0600</vt:lpstr>
      <vt:lpstr>SFSI0800</vt:lpstr>
      <vt:lpstr>SFSI0900</vt:lpstr>
      <vt:lpstr>SFSS0600</vt:lpstr>
      <vt:lpstr>SFSS0800</vt:lpstr>
      <vt:lpstr>SFSS0900</vt:lpstr>
      <vt:lpstr>SFSX0800</vt:lpstr>
      <vt:lpstr>SFSX0900</vt:lpstr>
      <vt:lpstr>Arial</vt:lpstr>
      <vt:lpstr>Colis</vt:lpstr>
      <vt:lpstr>Statistique</vt:lpstr>
      <vt:lpstr>Contenu</vt:lpstr>
      <vt:lpstr>Probabilité</vt:lpstr>
      <vt:lpstr>Loi de probabilité</vt:lpstr>
      <vt:lpstr>Loi de Bernoulli</vt:lpstr>
      <vt:lpstr>Loi binomiale</vt:lpstr>
      <vt:lpstr>Loi de Poisson</vt:lpstr>
      <vt:lpstr>Loi uniforme</vt:lpstr>
      <vt:lpstr>Loi normale</vt:lpstr>
      <vt:lpstr>Théorème central limite</vt:lpstr>
      <vt:lpstr>Test d’hypothèse</vt:lpstr>
      <vt:lpstr>Test d’hypothèse</vt:lpstr>
      <vt:lpstr>Test d’hypothèse</vt:lpstr>
      <vt:lpstr>Test d’hypothèse</vt:lpstr>
      <vt:lpstr>Test d’hypothèse</vt:lpstr>
      <vt:lpstr>Test d’hypothèse</vt:lpstr>
      <vt:lpstr>Test d’hypothèse</vt:lpstr>
      <vt:lpstr>Context</vt:lpstr>
      <vt:lpstr>Estimateur Li&amp;Ma</vt:lpstr>
      <vt:lpstr>Estimateur Li&amp;Ma</vt:lpstr>
      <vt:lpstr>Test d’hypothèse</vt:lpstr>
      <vt:lpstr>Intérêt estimateur Li&amp;Ma</vt:lpstr>
      <vt:lpstr>Présentation PowerPoint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L’astronomie gamma</dc:title>
  <dc:creator>Utilisateur de Microsoft Office</dc:creator>
  <cp:lastModifiedBy>Utilisateur de Microsoft Office</cp:lastModifiedBy>
  <cp:revision>135</cp:revision>
  <dcterms:created xsi:type="dcterms:W3CDTF">2018-03-29T17:34:52Z</dcterms:created>
  <dcterms:modified xsi:type="dcterms:W3CDTF">2019-04-05T13:29:22Z</dcterms:modified>
</cp:coreProperties>
</file>